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7.xml" ContentType="application/vnd.openxmlformats-officedocument.presentationml.notes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notesSlides/notesSlide19.xml" ContentType="application/vnd.openxmlformats-officedocument.presentationml.notes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8288000" cy="10287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60" d="100"/>
          <a:sy n="60" d="100"/>
        </p:scale>
        <p:origin x="200" y="544"/>
      </p:cViewPr>
      <p:guideLst>
        <p:guide pos="216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 /><Relationship Id="rId26" Type="http://schemas.openxmlformats.org/officeDocument/2006/relationships/tableStyles" Target="tableStyles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CBAF3DA-F04F-C686-F50C-F9A9EC0240E4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501FAC-B1DD-735F-0F7E-4F8158DD5C61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CAF50D-C407-641B-F3B1-5AEBA666A46A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D66CE42-59F3-B743-E581-5DEAA64E6F0D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22B651E-196B-514C-A13C-FA1BBF73F85B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CD0E1C-E4DB-6867-4495-7497DACE06D6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0CBB25-021B-2516-B286-53799C7429FF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A5C22D-CF36-6460-230A-D56756F9CFEA}" type="slidenum">
              <a:rPr/>
              <a:t/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6937F70-A334-FB5B-FF30-3B7DCC22D4C7}" type="slidenum">
              <a:rPr/>
              <a:t/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9D5228C-ED12-D29F-A2F5-063473FA6C14}" type="slidenum">
              <a:rPr/>
              <a:t/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2C310A-0827-0E3F-E24C-6CB7E15B9822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F813AAE-9026-FDB0-CFF7-658369F3D847}" type="slidenum">
              <a:rPr/>
              <a:t/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6338609-9041-57C4-29A5-977C6D23EEDE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96ACD37-9813-9898-4B5C-77DF3DBB0A90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89713AF-27B0-583F-97A4-41EA603EACF8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E688C6-831C-1CD1-5615-A3062A73F67F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4D1FB38-D76F-DA5C-F1EC-7A6746B326E7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3FEA777-D086-9869-B53A-BA0931F02D04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3A007BE-0D81-7F69-C8F2-19067913E46C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351F64-FFA0-23D0-0BEC-30AD49C7CEF8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67071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201072" y="9247955"/>
            <a:ext cx="5791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3059072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pic>
        <p:nvPicPr>
          <p:cNvPr id="19" name="Picture Placeholder 1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/>
        </p:blipFill>
        <p:spPr bwMode="auto">
          <a:xfrm>
            <a:off x="215007" y="174947"/>
            <a:ext cx="17857983" cy="98856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5543599" y="6115609"/>
            <a:ext cx="7488831" cy="1404155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buNone/>
              <a:defRPr sz="2000" b="0" i="0" cap="none" spc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grpSp>
        <p:nvGrpSpPr>
          <p:cNvPr id="12" name="Group 11"/>
          <p:cNvGrpSpPr/>
          <p:nvPr userDrawn="1"/>
        </p:nvGrpSpPr>
        <p:grpSpPr bwMode="auto">
          <a:xfrm>
            <a:off x="4823521" y="5680469"/>
            <a:ext cx="8640957" cy="237609"/>
            <a:chOff x="1943199" y="4694367"/>
            <a:chExt cx="12014381" cy="490341"/>
          </a:xfrm>
          <a:solidFill>
            <a:srgbClr val="835A2D"/>
          </a:solidFill>
        </p:grpSpPr>
        <p:sp>
          <p:nvSpPr>
            <p:cNvPr id="5" name="Polyline 4"/>
            <p:cNvSpPr/>
            <p:nvPr userDrawn="1"/>
          </p:nvSpPr>
          <p:spPr bwMode="auto">
            <a:xfrm>
              <a:off x="1943199" y="4808449"/>
              <a:ext cx="5652723" cy="131089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Polyline 9"/>
            <p:cNvSpPr/>
            <p:nvPr userDrawn="1"/>
          </p:nvSpPr>
          <p:spPr bwMode="auto">
            <a:xfrm flipV="1">
              <a:off x="1943199" y="4935525"/>
              <a:ext cx="5652723" cy="131091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8" name="Овал 7"/>
            <p:cNvSpPr/>
            <p:nvPr userDrawn="1"/>
          </p:nvSpPr>
          <p:spPr bwMode="auto">
            <a:xfrm>
              <a:off x="7484761" y="4813572"/>
              <a:ext cx="251931" cy="251931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14" name="Овал 13"/>
            <p:cNvSpPr/>
            <p:nvPr userDrawn="1"/>
          </p:nvSpPr>
          <p:spPr bwMode="auto">
            <a:xfrm>
              <a:off x="7755462" y="4694367"/>
              <a:ext cx="490341" cy="490341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11" name="Group 10"/>
            <p:cNvGrpSpPr/>
            <p:nvPr userDrawn="1"/>
          </p:nvGrpSpPr>
          <p:grpSpPr bwMode="auto">
            <a:xfrm flipH="1">
              <a:off x="8245805" y="4806441"/>
              <a:ext cx="5711775" cy="258167"/>
              <a:chOff x="2247999" y="5113249"/>
              <a:chExt cx="5793493" cy="258167"/>
            </a:xfrm>
            <a:grpFill/>
          </p:grpSpPr>
          <p:sp>
            <p:nvSpPr>
              <p:cNvPr id="15" name="Polyline 14"/>
              <p:cNvSpPr/>
              <p:nvPr userDrawn="1"/>
            </p:nvSpPr>
            <p:spPr bwMode="auto">
              <a:xfrm>
                <a:off x="2247999" y="5113249"/>
                <a:ext cx="5652723" cy="131089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Polyline 16"/>
              <p:cNvSpPr/>
              <p:nvPr userDrawn="1"/>
            </p:nvSpPr>
            <p:spPr bwMode="auto">
              <a:xfrm flipV="1">
                <a:off x="2247999" y="5240325"/>
                <a:ext cx="5652723" cy="131091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Овал 17"/>
              <p:cNvSpPr/>
              <p:nvPr userDrawn="1"/>
            </p:nvSpPr>
            <p:spPr bwMode="auto">
              <a:xfrm>
                <a:off x="7789561" y="5118373"/>
                <a:ext cx="251931" cy="251931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 bwMode="auto">
          <a:xfrm>
            <a:off x="3131461" y="3912489"/>
            <a:ext cx="12097343" cy="1205262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67071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201072" y="9247955"/>
            <a:ext cx="5791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3059072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3258800" y="411957"/>
            <a:ext cx="4114800" cy="8777287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914400" y="411957"/>
            <a:ext cx="12039599" cy="8777287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67071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201072" y="9247955"/>
            <a:ext cx="5791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3059072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 bwMode="auto">
          <a:xfrm>
            <a:off x="914400" y="2400300"/>
            <a:ext cx="16459200" cy="6788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/>
        </p:blipFill>
        <p:spPr bwMode="auto">
          <a:xfrm>
            <a:off x="215007" y="174947"/>
            <a:ext cx="17857983" cy="988560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 bwMode="auto">
          <a:xfrm>
            <a:off x="1371600" y="1255069"/>
            <a:ext cx="15544800" cy="15121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4626" y="3091271"/>
            <a:ext cx="15544800" cy="572463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rgbClr val="60363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67071" y="9247955"/>
            <a:ext cx="4267199" cy="547687"/>
          </a:xfrm>
        </p:spPr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201072" y="9247955"/>
            <a:ext cx="5791199" cy="547687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059072" y="9247955"/>
            <a:ext cx="4267199" cy="547687"/>
          </a:xfrm>
        </p:spPr>
        <p:txBody>
          <a:bodyPr/>
          <a:lstStyle/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914400" y="2400300"/>
            <a:ext cx="8077199" cy="67889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9296399" y="2400300"/>
            <a:ext cx="8077199" cy="67889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302669"/>
            <a:ext cx="8080375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914400" y="3262311"/>
            <a:ext cx="8080375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290052" y="2302669"/>
            <a:ext cx="8083549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9290052" y="3262311"/>
            <a:ext cx="8083549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67071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201072" y="9247955"/>
            <a:ext cx="5791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3059072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67071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201072" y="9247955"/>
            <a:ext cx="5791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3059072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5089" y="2335187"/>
            <a:ext cx="6016626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150099" y="2875249"/>
            <a:ext cx="10223499" cy="631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4400" y="4128799"/>
            <a:ext cx="6016626" cy="50604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67071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201072" y="9247955"/>
            <a:ext cx="5791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3059072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584575" y="7200900"/>
            <a:ext cx="10972800" cy="858924"/>
          </a:xfrm>
        </p:spPr>
        <p:txBody>
          <a:bodyPr anchor="b"/>
          <a:lstStyle>
            <a:lvl1pPr algn="ctr">
              <a:defRPr sz="2000" b="1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67071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6201072" y="9247955"/>
            <a:ext cx="5791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3059072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sp>
        <p:nvSpPr>
          <p:cNvPr id="17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704418" y="2695687"/>
            <a:ext cx="10879164" cy="4500039"/>
          </a:xfrm>
          <a:prstGeom prst="rect">
            <a:avLst/>
          </a:prstGeom>
          <a:blipFill>
            <a:blip r:embed="rId2"/>
            <a:tile algn="tl" flip="none" sx="100000" sy="100000" tx="0" ty="0"/>
          </a:blipFill>
          <a:ln w="47625" cmpd="sng">
            <a:noFill/>
            <a:prstDash val="sysDot"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>
              <a:spcBef>
                <a:spcPts val="398"/>
              </a:spcBef>
              <a:buNone/>
              <a:defRPr sz="1800" b="0" cap="none" spc="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3"/>
          </p:nvPr>
        </p:nvSpPr>
        <p:spPr bwMode="auto">
          <a:xfrm>
            <a:off x="3474720" y="8167835"/>
            <a:ext cx="11338559" cy="972108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 b="0" i="0" cap="none" spc="28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1pPr>
            <a:lvl2pPr marL="171450" indent="1587">
              <a:buNone/>
              <a:defRPr>
                <a:solidFill>
                  <a:schemeClr val="bg2"/>
                </a:solidFill>
              </a:defRPr>
            </a:lvl2pPr>
            <a:lvl3pPr marL="344487" indent="6349">
              <a:buNone/>
              <a:defRPr>
                <a:solidFill>
                  <a:schemeClr val="bg2"/>
                </a:solidFill>
              </a:defRPr>
            </a:lvl3pPr>
            <a:lvl4pPr marL="515937" indent="3174">
              <a:buNone/>
              <a:defRPr>
                <a:solidFill>
                  <a:schemeClr val="bg2"/>
                </a:solidFill>
              </a:defRPr>
            </a:lvl4pPr>
            <a:lvl5pPr marL="688974" indent="-1587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4" Type="http://schemas.openxmlformats.org/officeDocument/2006/relationships/image" Target="../media/image3.png"/><Relationship Id="rId1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Picture Placeholder 25"/>
          <p:cNvPicPr>
            <a:picLocks noChangeAspect="1"/>
          </p:cNvPicPr>
          <p:nvPr/>
        </p:nvPicPr>
        <p:blipFill>
          <a:blip r:embed="rId14">
            <a:lum bright="70000" contrast="-70000"/>
          </a:blip>
          <a:stretch/>
        </p:blipFill>
        <p:spPr bwMode="auto">
          <a:xfrm>
            <a:off x="215007" y="174947"/>
            <a:ext cx="17857983" cy="9885607"/>
          </a:xfrm>
          <a:prstGeom prst="rect">
            <a:avLst/>
          </a:prstGeom>
        </p:spPr>
      </p:pic>
      <p:pic>
        <p:nvPicPr>
          <p:cNvPr id="27" name="Picture Placeholder 26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-217039" y="-36261"/>
            <a:ext cx="18722079" cy="230794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 bwMode="auto">
          <a:xfrm>
            <a:off x="6297012" y="1611109"/>
            <a:ext cx="5693973" cy="184019"/>
            <a:chOff x="1943199" y="4694367"/>
            <a:chExt cx="12014381" cy="490341"/>
          </a:xfrm>
          <a:solidFill>
            <a:srgbClr val="835A2D"/>
          </a:solidFill>
        </p:grpSpPr>
        <p:sp>
          <p:nvSpPr>
            <p:cNvPr id="78" name="Polyline 77"/>
            <p:cNvSpPr/>
            <p:nvPr userDrawn="1"/>
          </p:nvSpPr>
          <p:spPr bwMode="auto">
            <a:xfrm>
              <a:off x="1943199" y="4808449"/>
              <a:ext cx="5652723" cy="131089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79" name="Polyline 78"/>
            <p:cNvSpPr/>
            <p:nvPr userDrawn="1"/>
          </p:nvSpPr>
          <p:spPr bwMode="auto">
            <a:xfrm flipV="1">
              <a:off x="1943199" y="4935525"/>
              <a:ext cx="5652723" cy="131091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80" name="Овал 79"/>
            <p:cNvSpPr/>
            <p:nvPr userDrawn="1"/>
          </p:nvSpPr>
          <p:spPr bwMode="auto">
            <a:xfrm>
              <a:off x="7484761" y="4813572"/>
              <a:ext cx="251931" cy="251931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81" name="Овал 80"/>
            <p:cNvSpPr/>
            <p:nvPr userDrawn="1"/>
          </p:nvSpPr>
          <p:spPr bwMode="auto">
            <a:xfrm>
              <a:off x="7755462" y="4694367"/>
              <a:ext cx="490341" cy="490341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82" name="Group 81"/>
            <p:cNvGrpSpPr/>
            <p:nvPr userDrawn="1"/>
          </p:nvGrpSpPr>
          <p:grpSpPr bwMode="auto">
            <a:xfrm flipH="1">
              <a:off x="8245805" y="4806441"/>
              <a:ext cx="5711775" cy="258167"/>
              <a:chOff x="2247999" y="5113249"/>
              <a:chExt cx="5793493" cy="258167"/>
            </a:xfrm>
            <a:grpFill/>
          </p:grpSpPr>
          <p:sp>
            <p:nvSpPr>
              <p:cNvPr id="83" name="Polyline 82"/>
              <p:cNvSpPr/>
              <p:nvPr userDrawn="1"/>
            </p:nvSpPr>
            <p:spPr bwMode="auto">
              <a:xfrm>
                <a:off x="2247999" y="5113249"/>
                <a:ext cx="5652723" cy="131089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4" name="Polyline 83"/>
              <p:cNvSpPr/>
              <p:nvPr userDrawn="1"/>
            </p:nvSpPr>
            <p:spPr bwMode="auto">
              <a:xfrm flipV="1">
                <a:off x="2247999" y="5240325"/>
                <a:ext cx="5652723" cy="131091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85" name="Овал 84"/>
              <p:cNvSpPr/>
              <p:nvPr userDrawn="1"/>
            </p:nvSpPr>
            <p:spPr bwMode="auto">
              <a:xfrm>
                <a:off x="7789561" y="5118373"/>
                <a:ext cx="251931" cy="251931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>
          <a:xfrm>
            <a:off x="3095327" y="411957"/>
            <a:ext cx="12097343" cy="120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1367136" y="2659223"/>
            <a:ext cx="15553728" cy="658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867071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/>
              <a:t>22.10.2013</a:t>
            </a:fld>
            <a:endParaRPr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6201072" y="9247955"/>
            <a:ext cx="5791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13059072" y="9247955"/>
            <a:ext cx="4267199" cy="54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398"/>
        </a:spcBef>
        <a:buNone/>
        <a:defRPr sz="3200" b="1" cap="none" spc="0">
          <a:solidFill>
            <a:schemeClr val="accent2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55599" indent="-355599" algn="l" defTabSz="914400">
        <a:lnSpc>
          <a:spcPct val="100000"/>
        </a:lnSpc>
        <a:spcBef>
          <a:spcPts val="599"/>
        </a:spcBef>
        <a:spcAft>
          <a:spcPts val="0"/>
        </a:spcAft>
        <a:buClr>
          <a:schemeClr val="accent1"/>
        </a:buClr>
        <a:buFont typeface="Wingdings"/>
        <a:buChar char="v"/>
        <a:defRPr sz="2800" b="0" i="0" cap="none" spc="28">
          <a:solidFill>
            <a:srgbClr val="603636"/>
          </a:solidFill>
          <a:latin typeface="+mn-lt"/>
          <a:ea typeface="+mn-ea"/>
          <a:cs typeface="Arial"/>
        </a:defRPr>
      </a:lvl1pPr>
      <a:lvl2pPr marL="9032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2400">
          <a:solidFill>
            <a:srgbClr val="835A2D"/>
          </a:solidFill>
          <a:latin typeface="+mn-lt"/>
          <a:ea typeface="+mn-ea"/>
          <a:cs typeface="Arial"/>
        </a:defRPr>
      </a:lvl2pPr>
      <a:lvl3pPr marL="12588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v"/>
        <a:defRPr sz="2000">
          <a:solidFill>
            <a:srgbClr val="603636"/>
          </a:solidFill>
          <a:latin typeface="+mn-lt"/>
          <a:ea typeface="+mn-ea"/>
          <a:cs typeface="Arial"/>
        </a:defRPr>
      </a:lvl3pPr>
      <a:lvl4pPr marL="16144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1800">
          <a:solidFill>
            <a:srgbClr val="835A2D"/>
          </a:solidFill>
          <a:latin typeface="+mn-lt"/>
          <a:ea typeface="+mn-ea"/>
          <a:cs typeface="Arial"/>
        </a:defRPr>
      </a:lvl4pPr>
      <a:lvl5pPr marL="2149474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Ø"/>
        <a:defRPr sz="1800">
          <a:solidFill>
            <a:srgbClr val="603636"/>
          </a:solidFill>
          <a:latin typeface="+mn-lt"/>
          <a:ea typeface="+mn-ea"/>
          <a:cs typeface="Arial"/>
        </a:defRPr>
      </a:lvl5pPr>
      <a:lvl6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1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Relationship Id="rId6" Type="http://schemas.openxmlformats.org/officeDocument/2006/relationships/image" Target="../media/image3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11.png"/><Relationship Id="rId5" Type="http://schemas.openxmlformats.org/officeDocument/2006/relationships/image" Target="../media/image38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11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1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11.png"/><Relationship Id="rId5" Type="http://schemas.openxmlformats.org/officeDocument/2006/relationships/image" Target="../media/image48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9365385" name=""/>
          <p:cNvSpPr txBox="1"/>
          <p:nvPr/>
        </p:nvSpPr>
        <p:spPr bwMode="auto">
          <a:xfrm flipH="0" flipV="0">
            <a:off x="4343713" y="2269190"/>
            <a:ext cx="91440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268074950" name=""/>
          <p:cNvSpPr txBox="1"/>
          <p:nvPr/>
        </p:nvSpPr>
        <p:spPr bwMode="auto">
          <a:xfrm flipH="0" flipV="0">
            <a:off x="4301691" y="728382"/>
            <a:ext cx="8345870" cy="45755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400" b="1"/>
              <a:t>           </a:t>
            </a:r>
            <a:r>
              <a:rPr lang="ru-RU" sz="2400" b="1">
                <a:highlight>
                  <a:srgbClr val="000000"/>
                </a:highlight>
              </a:rPr>
              <a:t>МКОУ «Яраг-Казмалярская СОШ им.М.Ярагского»</a:t>
            </a:r>
            <a:endParaRPr sz="2400" b="1"/>
          </a:p>
        </p:txBody>
      </p:sp>
      <p:sp>
        <p:nvSpPr>
          <p:cNvPr id="258435950" name=""/>
          <p:cNvSpPr txBox="1"/>
          <p:nvPr/>
        </p:nvSpPr>
        <p:spPr bwMode="auto">
          <a:xfrm flipH="0" flipV="0">
            <a:off x="4569374" y="1876985"/>
            <a:ext cx="8464957" cy="283499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ru-RU" sz="3600">
                <a:highlight>
                  <a:srgbClr val="000000"/>
                </a:highlight>
              </a:rPr>
              <a:t>Открытый урок на   конкурс  учитель года</a:t>
            </a:r>
            <a:endParaRPr lang="ru-RU" sz="3600">
              <a:highlight>
                <a:srgbClr val="000000"/>
              </a:highlight>
            </a:endParaRPr>
          </a:p>
          <a:p>
            <a:pPr algn="ctr">
              <a:defRPr/>
            </a:pPr>
            <a:endParaRPr lang="ru-RU" sz="3600">
              <a:highlight>
                <a:srgbClr val="000000"/>
              </a:highlight>
            </a:endParaRPr>
          </a:p>
          <a:p>
            <a:pPr algn="ctr">
              <a:defRPr/>
            </a:pPr>
            <a:r>
              <a:rPr lang="ru-RU" sz="3600">
                <a:highlight>
                  <a:srgbClr val="000000"/>
                </a:highlight>
              </a:rPr>
              <a:t>по обществознанию</a:t>
            </a:r>
            <a:r>
              <a:rPr lang="ru-RU" sz="3600">
                <a:highlight>
                  <a:srgbClr val="000000"/>
                </a:highlight>
              </a:rPr>
              <a:t> </a:t>
            </a:r>
            <a:endParaRPr>
              <a:highlight>
                <a:srgbClr val="000000"/>
              </a:highlight>
            </a:endParaRPr>
          </a:p>
          <a:p>
            <a:pPr algn="ctr">
              <a:defRPr/>
            </a:pPr>
            <a:endParaRPr sz="3600">
              <a:highlight>
                <a:srgbClr val="000000"/>
              </a:highlight>
            </a:endParaRPr>
          </a:p>
          <a:p>
            <a:pPr algn="ctr">
              <a:defRPr/>
            </a:pPr>
            <a:r>
              <a:rPr lang="ru-RU" sz="3600">
                <a:highlight>
                  <a:srgbClr val="000000"/>
                </a:highlight>
              </a:rPr>
              <a:t>« Право человека на образование».</a:t>
            </a:r>
            <a:endParaRPr sz="3600"/>
          </a:p>
        </p:txBody>
      </p:sp>
      <p:sp>
        <p:nvSpPr>
          <p:cNvPr id="1518844739" name=""/>
          <p:cNvSpPr txBox="1"/>
          <p:nvPr/>
        </p:nvSpPr>
        <p:spPr bwMode="auto">
          <a:xfrm flipH="0" flipV="0">
            <a:off x="13168345" y="6513418"/>
            <a:ext cx="5725357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400">
                <a:highlight>
                  <a:srgbClr val="000000"/>
                </a:highlight>
              </a:rPr>
              <a:t>учитель по истории и </a:t>
            </a:r>
            <a:endParaRPr sz="2400">
              <a:highlight>
                <a:srgbClr val="000000"/>
              </a:highlight>
            </a:endParaRPr>
          </a:p>
          <a:p>
            <a:pPr>
              <a:defRPr/>
            </a:pPr>
            <a:r>
              <a:rPr lang="ru-RU" sz="2400">
                <a:highlight>
                  <a:srgbClr val="000000"/>
                </a:highlight>
              </a:rPr>
              <a:t>обществознанию Маллаева З.А.</a:t>
            </a:r>
            <a:endParaRPr sz="2400">
              <a:highlight>
                <a:srgbClr val="000000"/>
              </a:highlight>
            </a:endParaRPr>
          </a:p>
          <a:p>
            <a:pPr>
              <a:defRPr/>
            </a:pPr>
            <a:r>
              <a:rPr lang="ru-RU" sz="2400">
                <a:highlight>
                  <a:srgbClr val="000000"/>
                </a:highlight>
              </a:rPr>
              <a:t> 6 Б класс</a:t>
            </a:r>
            <a:endParaRPr sz="2400">
              <a:highlight>
                <a:srgbClr val="000000"/>
              </a:highlight>
            </a:endParaRPr>
          </a:p>
        </p:txBody>
      </p:sp>
      <p:sp>
        <p:nvSpPr>
          <p:cNvPr id="2044534872" name=""/>
          <p:cNvSpPr txBox="1"/>
          <p:nvPr/>
        </p:nvSpPr>
        <p:spPr bwMode="auto">
          <a:xfrm flipH="0" flipV="0">
            <a:off x="7243235" y="8166286"/>
            <a:ext cx="1650960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>
                <a:highlight>
                  <a:srgbClr val="000000"/>
                </a:highlight>
              </a:rPr>
              <a:t>14.11.2024 год</a:t>
            </a:r>
            <a:r>
              <a:rPr lang="ru-RU"/>
              <a:t>.</a:t>
            </a:r>
            <a:endParaRPr/>
          </a:p>
        </p:txBody>
      </p:sp>
      <p:pic>
        <p:nvPicPr>
          <p:cNvPr id="61635580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262094" y="4902572"/>
            <a:ext cx="5700991" cy="3992094"/>
          </a:xfrm>
          <a:prstGeom prst="rect">
            <a:avLst/>
          </a:prstGeom>
        </p:spPr>
      </p:pic>
      <p:sp>
        <p:nvSpPr>
          <p:cNvPr id="1858619390" name="Freeform 11"/>
          <p:cNvSpPr/>
          <p:nvPr/>
        </p:nvSpPr>
        <p:spPr bwMode="auto">
          <a:xfrm flipH="0" flipV="0">
            <a:off x="13364448" y="1694889"/>
            <a:ext cx="4132168" cy="4118161"/>
          </a:xfrm>
          <a:custGeom>
            <a:avLst/>
            <a:gdLst/>
            <a:ahLst/>
            <a:cxnLst/>
            <a:rect l="l" t="t" r="r" b="b"/>
            <a:pathLst>
              <a:path w="2615331" h="2767546" fill="norm" stroke="1" extrusionOk="0">
                <a:moveTo>
                  <a:pt x="0" y="0"/>
                </a:moveTo>
                <a:lnTo>
                  <a:pt x="2615331" y="0"/>
                </a:lnTo>
                <a:lnTo>
                  <a:pt x="2615331" y="2767546"/>
                </a:lnTo>
                <a:lnTo>
                  <a:pt x="0" y="27675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30745" y="1028700"/>
            <a:ext cx="16826511" cy="4114800"/>
            <a:chOff x="0" y="0"/>
            <a:chExt cx="4431674" cy="1083733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4431674" cy="1083733"/>
            </a:xfrm>
            <a:custGeom>
              <a:avLst/>
              <a:gdLst/>
              <a:ahLst/>
              <a:cxnLst/>
              <a:rect l="l" t="t" r="r" b="b"/>
              <a:pathLst>
                <a:path w="4431674" h="1083733" fill="norm" stroke="1" extrusionOk="0">
                  <a:moveTo>
                    <a:pt x="23465" y="0"/>
                  </a:moveTo>
                  <a:lnTo>
                    <a:pt x="4408208" y="0"/>
                  </a:lnTo>
                  <a:cubicBezTo>
                    <a:pt x="4421168" y="0"/>
                    <a:pt x="4431674" y="10506"/>
                    <a:pt x="4431674" y="23465"/>
                  </a:cubicBezTo>
                  <a:lnTo>
                    <a:pt x="4431674" y="1060268"/>
                  </a:lnTo>
                  <a:cubicBezTo>
                    <a:pt x="4431674" y="1066491"/>
                    <a:pt x="4429201" y="1072460"/>
                    <a:pt x="4424801" y="1076861"/>
                  </a:cubicBezTo>
                  <a:cubicBezTo>
                    <a:pt x="4420400" y="1081261"/>
                    <a:pt x="4414432" y="1083733"/>
                    <a:pt x="4408208" y="1083733"/>
                  </a:cubicBezTo>
                  <a:lnTo>
                    <a:pt x="23465" y="1083733"/>
                  </a:lnTo>
                  <a:cubicBezTo>
                    <a:pt x="17242" y="1083733"/>
                    <a:pt x="11273" y="1081261"/>
                    <a:pt x="6873" y="1076861"/>
                  </a:cubicBezTo>
                  <a:cubicBezTo>
                    <a:pt x="2472" y="1072460"/>
                    <a:pt x="0" y="1066491"/>
                    <a:pt x="0" y="1060268"/>
                  </a:cubicBezTo>
                  <a:lnTo>
                    <a:pt x="0" y="23465"/>
                  </a:lnTo>
                  <a:cubicBezTo>
                    <a:pt x="0" y="17242"/>
                    <a:pt x="2472" y="11273"/>
                    <a:pt x="6873" y="6873"/>
                  </a:cubicBezTo>
                  <a:cubicBezTo>
                    <a:pt x="11273" y="2472"/>
                    <a:pt x="17242" y="0"/>
                    <a:pt x="23465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19050" cap="rnd">
              <a:solidFill>
                <a:srgbClr val="000000">
                  <a:alpha val="89804"/>
                </a:srgbClr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 bwMode="auto">
            <a:xfrm>
              <a:off x="0" y="-38100"/>
              <a:ext cx="4431674" cy="11218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 bwMode="auto">
          <a:xfrm>
            <a:off x="6876579" y="5557048"/>
            <a:ext cx="4534842" cy="4729952"/>
          </a:xfrm>
          <a:custGeom>
            <a:avLst/>
            <a:gdLst/>
            <a:ahLst/>
            <a:cxnLst/>
            <a:rect l="l" t="t" r="r" b="b"/>
            <a:pathLst>
              <a:path w="4534842" h="4729952" fill="norm" stroke="1" extrusionOk="0">
                <a:moveTo>
                  <a:pt x="0" y="0"/>
                </a:moveTo>
                <a:lnTo>
                  <a:pt x="4534842" y="0"/>
                </a:lnTo>
                <a:lnTo>
                  <a:pt x="4534842" y="4729952"/>
                </a:lnTo>
                <a:lnTo>
                  <a:pt x="0" y="4729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6" name="Freeform 6"/>
          <p:cNvSpPr/>
          <p:nvPr/>
        </p:nvSpPr>
        <p:spPr bwMode="auto">
          <a:xfrm>
            <a:off x="13170218" y="5557048"/>
            <a:ext cx="4089082" cy="4114800"/>
          </a:xfrm>
          <a:custGeom>
            <a:avLst/>
            <a:gdLst/>
            <a:ahLst/>
            <a:cxnLst/>
            <a:rect l="l" t="t" r="r" b="b"/>
            <a:pathLst>
              <a:path w="4089082" h="4114800" fill="norm" stroke="1" extrusionOk="0">
                <a:moveTo>
                  <a:pt x="0" y="0"/>
                </a:moveTo>
                <a:lnTo>
                  <a:pt x="4089082" y="0"/>
                </a:lnTo>
                <a:lnTo>
                  <a:pt x="4089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7" name="Freeform 7"/>
          <p:cNvSpPr/>
          <p:nvPr/>
        </p:nvSpPr>
        <p:spPr bwMode="auto">
          <a:xfrm>
            <a:off x="1028700" y="5557048"/>
            <a:ext cx="4247535" cy="4114800"/>
          </a:xfrm>
          <a:custGeom>
            <a:avLst/>
            <a:gdLst/>
            <a:ahLst/>
            <a:cxnLst/>
            <a:rect l="l" t="t" r="r" b="b"/>
            <a:pathLst>
              <a:path w="4247535" h="4114800" fill="norm" stroke="1" extrusionOk="0">
                <a:moveTo>
                  <a:pt x="0" y="0"/>
                </a:moveTo>
                <a:lnTo>
                  <a:pt x="4247535" y="0"/>
                </a:lnTo>
                <a:lnTo>
                  <a:pt x="4247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8" name="TextBox 8"/>
          <p:cNvSpPr txBox="1"/>
          <p:nvPr/>
        </p:nvSpPr>
        <p:spPr bwMode="auto">
          <a:xfrm>
            <a:off x="730743" y="1329930"/>
            <a:ext cx="16830109" cy="379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7"/>
              </a:lnSpc>
              <a:defRPr/>
            </a:pP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Образование - приобщение к культуре, ценностям человеческого общества, знаниям о мире, накопленным предыдущими поколениями. Основано на получении и усвоении знаний и навыков</a:t>
            </a:r>
            <a:endParaRPr/>
          </a:p>
        </p:txBody>
      </p:sp>
      <p:grpSp>
        <p:nvGrpSpPr>
          <p:cNvPr id="9" name="Group 9"/>
          <p:cNvGrpSpPr/>
          <p:nvPr/>
        </p:nvGrpSpPr>
        <p:grpSpPr bwMode="auto">
          <a:xfrm flipH="0" flipV="0">
            <a:off x="-110624" y="122628"/>
            <a:ext cx="18286566" cy="10348760"/>
            <a:chOff x="0" y="0"/>
            <a:chExt cx="18286566" cy="10348760"/>
          </a:xfrm>
        </p:grpSpPr>
        <p:sp>
          <p:nvSpPr>
            <p:cNvPr id="10" name="Freeform 10"/>
            <p:cNvSpPr/>
            <p:nvPr/>
          </p:nvSpPr>
          <p:spPr bwMode="auto">
            <a:xfrm>
              <a:off x="0" y="31452"/>
              <a:ext cx="18230532" cy="10205249"/>
            </a:xfrm>
            <a:custGeom>
              <a:avLst/>
              <a:gdLst/>
              <a:ahLst/>
              <a:cxnLst/>
              <a:rect l="l" t="t" r="r" b="b"/>
              <a:pathLst>
                <a:path w="4816592" h="2709333" fill="norm" stroke="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A213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 bwMode="auto">
            <a:xfrm>
              <a:off x="56029" y="0"/>
              <a:ext cx="18230536" cy="10348760"/>
            </a:xfrm>
            <a:prstGeom prst="rect">
              <a:avLst/>
            </a:prstGeom>
            <a:grpFill/>
          </p:spPr>
          <p:txBody>
            <a:bodyPr lIns="50799" tIns="50799" rIns="50799" bIns="50799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535667" y="2284151"/>
            <a:ext cx="7378964" cy="5718697"/>
          </a:xfrm>
          <a:custGeom>
            <a:avLst/>
            <a:gdLst/>
            <a:ahLst/>
            <a:cxnLst/>
            <a:rect l="l" t="t" r="r" b="b"/>
            <a:pathLst>
              <a:path w="7378964" h="5718697" fill="norm" stroke="1" extrusionOk="0">
                <a:moveTo>
                  <a:pt x="0" y="0"/>
                </a:moveTo>
                <a:lnTo>
                  <a:pt x="7378964" y="0"/>
                </a:lnTo>
                <a:lnTo>
                  <a:pt x="7378964" y="5718698"/>
                </a:lnTo>
                <a:lnTo>
                  <a:pt x="0" y="5718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999"/>
            </a:blip>
            <a:stretch/>
          </a:blipFill>
        </p:spPr>
      </p:sp>
      <p:sp>
        <p:nvSpPr>
          <p:cNvPr id="3" name="Freeform 3"/>
          <p:cNvSpPr/>
          <p:nvPr/>
        </p:nvSpPr>
        <p:spPr bwMode="auto">
          <a:xfrm>
            <a:off x="6621748" y="2811748"/>
            <a:ext cx="11130585" cy="4020924"/>
          </a:xfrm>
          <a:custGeom>
            <a:avLst/>
            <a:gdLst/>
            <a:ahLst/>
            <a:cxnLst/>
            <a:rect l="l" t="t" r="r" b="b"/>
            <a:pathLst>
              <a:path w="11130585" h="4020924" fill="norm" stroke="1" extrusionOk="0">
                <a:moveTo>
                  <a:pt x="0" y="0"/>
                </a:moveTo>
                <a:lnTo>
                  <a:pt x="11130585" y="0"/>
                </a:lnTo>
                <a:lnTo>
                  <a:pt x="11130585" y="4020924"/>
                </a:lnTo>
                <a:lnTo>
                  <a:pt x="0" y="40209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4" name="Freeform 4"/>
          <p:cNvSpPr/>
          <p:nvPr/>
        </p:nvSpPr>
        <p:spPr bwMode="auto">
          <a:xfrm>
            <a:off x="2674343" y="2621864"/>
            <a:ext cx="3101612" cy="5043272"/>
          </a:xfrm>
          <a:custGeom>
            <a:avLst/>
            <a:gdLst/>
            <a:ahLst/>
            <a:cxnLst/>
            <a:rect l="l" t="t" r="r" b="b"/>
            <a:pathLst>
              <a:path w="3101612" h="5043272" fill="norm" stroke="1" extrusionOk="0">
                <a:moveTo>
                  <a:pt x="0" y="0"/>
                </a:moveTo>
                <a:lnTo>
                  <a:pt x="3101612" y="0"/>
                </a:lnTo>
                <a:lnTo>
                  <a:pt x="3101612" y="5043272"/>
                </a:lnTo>
                <a:lnTo>
                  <a:pt x="0" y="50432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5" name="TextBox 5"/>
          <p:cNvSpPr txBox="1"/>
          <p:nvPr/>
        </p:nvSpPr>
        <p:spPr bwMode="auto">
          <a:xfrm>
            <a:off x="8602430" y="4464003"/>
            <a:ext cx="8660466" cy="1836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0"/>
              </a:lnSpc>
              <a:defRPr/>
            </a:pPr>
            <a:r>
              <a:rPr lang="en-US" sz="4250" b="1">
                <a:solidFill>
                  <a:srgbClr val="000000"/>
                </a:solidFill>
                <a:latin typeface="Samaritan Bold"/>
                <a:ea typeface="Samaritan Bold"/>
                <a:cs typeface="Samaritan Bold"/>
              </a:rPr>
              <a:t>что означает фраза</a:t>
            </a:r>
            <a:endParaRPr/>
          </a:p>
          <a:p>
            <a:pPr algn="ctr">
              <a:lnSpc>
                <a:spcPts val="4820"/>
              </a:lnSpc>
              <a:defRPr/>
            </a:pPr>
            <a:r>
              <a:rPr lang="en-US" sz="4250" b="1">
                <a:solidFill>
                  <a:srgbClr val="000000"/>
                </a:solidFill>
                <a:latin typeface="Samaritan Bold"/>
                <a:ea typeface="Samaritan Bold"/>
                <a:cs typeface="Samaritan Bold"/>
              </a:rPr>
              <a:t>«у меня есть право на образование»?</a:t>
            </a:r>
            <a:endParaRPr/>
          </a:p>
        </p:txBody>
      </p:sp>
      <p:sp>
        <p:nvSpPr>
          <p:cNvPr id="6" name="Freeform 6"/>
          <p:cNvSpPr/>
          <p:nvPr/>
        </p:nvSpPr>
        <p:spPr bwMode="auto">
          <a:xfrm rot="-950581" flipH="1">
            <a:off x="9746256" y="7545308"/>
            <a:ext cx="5603763" cy="2752849"/>
          </a:xfrm>
          <a:custGeom>
            <a:avLst/>
            <a:gdLst/>
            <a:ahLst/>
            <a:cxnLst/>
            <a:rect l="l" t="t" r="r" b="b"/>
            <a:pathLst>
              <a:path w="5603763" h="2752849" fill="norm" stroke="1" extrusionOk="0">
                <a:moveTo>
                  <a:pt x="5603763" y="0"/>
                </a:moveTo>
                <a:lnTo>
                  <a:pt x="0" y="0"/>
                </a:lnTo>
                <a:lnTo>
                  <a:pt x="0" y="2752849"/>
                </a:lnTo>
                <a:lnTo>
                  <a:pt x="5603763" y="2752849"/>
                </a:lnTo>
                <a:lnTo>
                  <a:pt x="5603763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grpSp>
        <p:nvGrpSpPr>
          <p:cNvPr id="7" name="Group 7"/>
          <p:cNvGrpSpPr/>
          <p:nvPr/>
        </p:nvGrpSpPr>
        <p:grpSpPr bwMode="auto"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8" name="Freeform 8"/>
            <p:cNvSpPr/>
            <p:nvPr/>
          </p:nvSpPr>
          <p:spPr bwMode="auto"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fill="norm" stroke="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A213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 bwMode="auto">
            <a:xfrm>
              <a:off x="0" y="-38100"/>
              <a:ext cx="4816593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30745" y="1028700"/>
            <a:ext cx="16826511" cy="3597155"/>
            <a:chOff x="0" y="0"/>
            <a:chExt cx="4431674" cy="947399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4431674" cy="947399"/>
            </a:xfrm>
            <a:custGeom>
              <a:avLst/>
              <a:gdLst/>
              <a:ahLst/>
              <a:cxnLst/>
              <a:rect l="l" t="t" r="r" b="b"/>
              <a:pathLst>
                <a:path w="4431674" h="947399" fill="norm" stroke="1" extrusionOk="0">
                  <a:moveTo>
                    <a:pt x="23465" y="0"/>
                  </a:moveTo>
                  <a:lnTo>
                    <a:pt x="4408208" y="0"/>
                  </a:lnTo>
                  <a:cubicBezTo>
                    <a:pt x="4421168" y="0"/>
                    <a:pt x="4431674" y="10506"/>
                    <a:pt x="4431674" y="23465"/>
                  </a:cubicBezTo>
                  <a:lnTo>
                    <a:pt x="4431674" y="923934"/>
                  </a:lnTo>
                  <a:cubicBezTo>
                    <a:pt x="4431674" y="930157"/>
                    <a:pt x="4429201" y="936126"/>
                    <a:pt x="4424801" y="940526"/>
                  </a:cubicBezTo>
                  <a:cubicBezTo>
                    <a:pt x="4420400" y="944927"/>
                    <a:pt x="4414432" y="947399"/>
                    <a:pt x="4408208" y="947399"/>
                  </a:cubicBezTo>
                  <a:lnTo>
                    <a:pt x="23465" y="947399"/>
                  </a:lnTo>
                  <a:cubicBezTo>
                    <a:pt x="17242" y="947399"/>
                    <a:pt x="11273" y="944927"/>
                    <a:pt x="6873" y="940526"/>
                  </a:cubicBezTo>
                  <a:cubicBezTo>
                    <a:pt x="2472" y="936126"/>
                    <a:pt x="0" y="930157"/>
                    <a:pt x="0" y="923934"/>
                  </a:cubicBezTo>
                  <a:lnTo>
                    <a:pt x="0" y="23465"/>
                  </a:lnTo>
                  <a:cubicBezTo>
                    <a:pt x="0" y="17242"/>
                    <a:pt x="2472" y="11273"/>
                    <a:pt x="6873" y="6873"/>
                  </a:cubicBezTo>
                  <a:cubicBezTo>
                    <a:pt x="11273" y="2472"/>
                    <a:pt x="17242" y="0"/>
                    <a:pt x="23465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19050" cap="rnd">
              <a:solidFill>
                <a:srgbClr val="000000">
                  <a:alpha val="89804"/>
                </a:srgbClr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 bwMode="auto">
            <a:xfrm>
              <a:off x="0" y="-38100"/>
              <a:ext cx="4431674" cy="98549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 bwMode="auto">
          <a:xfrm>
            <a:off x="13599044" y="5362910"/>
            <a:ext cx="4534215" cy="4114800"/>
          </a:xfrm>
          <a:custGeom>
            <a:avLst/>
            <a:gdLst/>
            <a:ahLst/>
            <a:cxnLst/>
            <a:rect l="l" t="t" r="r" b="b"/>
            <a:pathLst>
              <a:path w="4534215" h="4114800" fill="norm" stroke="1" extrusionOk="0">
                <a:moveTo>
                  <a:pt x="0" y="0"/>
                </a:moveTo>
                <a:lnTo>
                  <a:pt x="4534215" y="0"/>
                </a:lnTo>
                <a:lnTo>
                  <a:pt x="45342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6" name="Freeform 6"/>
          <p:cNvSpPr/>
          <p:nvPr/>
        </p:nvSpPr>
        <p:spPr bwMode="auto">
          <a:xfrm>
            <a:off x="730745" y="5143500"/>
            <a:ext cx="2276810" cy="2276810"/>
          </a:xfrm>
          <a:custGeom>
            <a:avLst/>
            <a:gdLst/>
            <a:ahLst/>
            <a:cxnLst/>
            <a:rect l="l" t="t" r="r" b="b"/>
            <a:pathLst>
              <a:path w="2276810" h="2276810" fill="norm" stroke="1" extrusionOk="0">
                <a:moveTo>
                  <a:pt x="0" y="0"/>
                </a:moveTo>
                <a:lnTo>
                  <a:pt x="2276810" y="0"/>
                </a:lnTo>
                <a:lnTo>
                  <a:pt x="2276810" y="2276810"/>
                </a:lnTo>
                <a:lnTo>
                  <a:pt x="0" y="22768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7" name="Freeform 7"/>
          <p:cNvSpPr/>
          <p:nvPr/>
        </p:nvSpPr>
        <p:spPr bwMode="auto">
          <a:xfrm>
            <a:off x="730745" y="7624786"/>
            <a:ext cx="2851701" cy="2452462"/>
          </a:xfrm>
          <a:custGeom>
            <a:avLst/>
            <a:gdLst/>
            <a:ahLst/>
            <a:cxnLst/>
            <a:rect l="l" t="t" r="r" b="b"/>
            <a:pathLst>
              <a:path w="2851701" h="2452462" fill="norm" stroke="1" extrusionOk="0">
                <a:moveTo>
                  <a:pt x="0" y="0"/>
                </a:moveTo>
                <a:lnTo>
                  <a:pt x="2851700" y="0"/>
                </a:lnTo>
                <a:lnTo>
                  <a:pt x="2851700" y="2452463"/>
                </a:lnTo>
                <a:lnTo>
                  <a:pt x="0" y="24524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4603596" y="5362910"/>
            <a:ext cx="7974297" cy="4291622"/>
          </a:xfrm>
          <a:custGeom>
            <a:avLst/>
            <a:gdLst/>
            <a:ahLst/>
            <a:cxnLst/>
            <a:rect l="l" t="t" r="r" b="b"/>
            <a:pathLst>
              <a:path w="7974297" h="4291622" fill="norm" stroke="1" extrusionOk="0">
                <a:moveTo>
                  <a:pt x="0" y="0"/>
                </a:moveTo>
                <a:lnTo>
                  <a:pt x="7974297" y="0"/>
                </a:lnTo>
                <a:lnTo>
                  <a:pt x="7974297" y="4291622"/>
                </a:lnTo>
                <a:lnTo>
                  <a:pt x="0" y="42916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9" name="TextBox 9"/>
          <p:cNvSpPr txBox="1"/>
          <p:nvPr/>
        </p:nvSpPr>
        <p:spPr bwMode="auto">
          <a:xfrm>
            <a:off x="730743" y="1329930"/>
            <a:ext cx="16830109" cy="379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7"/>
              </a:lnSpc>
              <a:defRPr/>
            </a:pP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Право на образование - одно из основных прав человека, благодаря которому он может на протяжении всей жизни приобретать необходимые знания, умения, развиваться как личность</a:t>
            </a:r>
            <a:endParaRPr/>
          </a:p>
        </p:txBody>
      </p:sp>
      <p:grpSp>
        <p:nvGrpSpPr>
          <p:cNvPr id="10" name="Group 10"/>
          <p:cNvGrpSpPr/>
          <p:nvPr/>
        </p:nvGrpSpPr>
        <p:grpSpPr bwMode="auto"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11" name="Freeform 11"/>
            <p:cNvSpPr/>
            <p:nvPr/>
          </p:nvSpPr>
          <p:spPr bwMode="auto"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fill="norm" stroke="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A213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 bwMode="auto">
            <a:xfrm>
              <a:off x="0" y="-38100"/>
              <a:ext cx="4816593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fill="norm" stroke="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A213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 bwMode="auto">
            <a:xfrm>
              <a:off x="0" y="-38100"/>
              <a:ext cx="4816593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 bwMode="auto">
          <a:xfrm>
            <a:off x="4498624" y="277795"/>
            <a:ext cx="9290752" cy="2219756"/>
            <a:chOff x="0" y="0"/>
            <a:chExt cx="2446947" cy="584626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446947" cy="584626"/>
            </a:xfrm>
            <a:custGeom>
              <a:avLst/>
              <a:gdLst/>
              <a:ahLst/>
              <a:cxnLst/>
              <a:rect l="l" t="t" r="r" b="b"/>
              <a:pathLst>
                <a:path w="2446947" h="584627" fill="norm" stroke="1" extrusionOk="0">
                  <a:moveTo>
                    <a:pt x="42498" y="0"/>
                  </a:moveTo>
                  <a:lnTo>
                    <a:pt x="2404449" y="0"/>
                  </a:lnTo>
                  <a:cubicBezTo>
                    <a:pt x="2415720" y="0"/>
                    <a:pt x="2426530" y="4477"/>
                    <a:pt x="2434500" y="12447"/>
                  </a:cubicBezTo>
                  <a:cubicBezTo>
                    <a:pt x="2442470" y="20417"/>
                    <a:pt x="2446947" y="31227"/>
                    <a:pt x="2446947" y="42498"/>
                  </a:cubicBezTo>
                  <a:lnTo>
                    <a:pt x="2446947" y="542129"/>
                  </a:lnTo>
                  <a:cubicBezTo>
                    <a:pt x="2446947" y="553400"/>
                    <a:pt x="2442470" y="564210"/>
                    <a:pt x="2434500" y="572180"/>
                  </a:cubicBezTo>
                  <a:cubicBezTo>
                    <a:pt x="2426530" y="580150"/>
                    <a:pt x="2415720" y="584627"/>
                    <a:pt x="2404449" y="584627"/>
                  </a:cubicBezTo>
                  <a:lnTo>
                    <a:pt x="42498" y="584627"/>
                  </a:lnTo>
                  <a:cubicBezTo>
                    <a:pt x="31227" y="584627"/>
                    <a:pt x="20417" y="580150"/>
                    <a:pt x="12447" y="572180"/>
                  </a:cubicBezTo>
                  <a:cubicBezTo>
                    <a:pt x="4477" y="564210"/>
                    <a:pt x="0" y="553400"/>
                    <a:pt x="0" y="542129"/>
                  </a:cubicBezTo>
                  <a:lnTo>
                    <a:pt x="0" y="42498"/>
                  </a:lnTo>
                  <a:cubicBezTo>
                    <a:pt x="0" y="31227"/>
                    <a:pt x="4477" y="20417"/>
                    <a:pt x="12447" y="12447"/>
                  </a:cubicBezTo>
                  <a:cubicBezTo>
                    <a:pt x="20417" y="4477"/>
                    <a:pt x="31227" y="0"/>
                    <a:pt x="42498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9050" cap="rnd">
              <a:solidFill>
                <a:srgbClr val="000000">
                  <a:alpha val="80000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446947" cy="62272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 bwMode="auto">
          <a:xfrm>
            <a:off x="6290664" y="3989419"/>
            <a:ext cx="4945817" cy="1983306"/>
            <a:chOff x="0" y="0"/>
            <a:chExt cx="1302602" cy="522352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302602" cy="522352"/>
            </a:xfrm>
            <a:custGeom>
              <a:avLst/>
              <a:gdLst/>
              <a:ahLst/>
              <a:cxnLst/>
              <a:rect l="l" t="t" r="r" b="b"/>
              <a:pathLst>
                <a:path w="1302602" h="522352" fill="norm" stroke="1" extrusionOk="0">
                  <a:moveTo>
                    <a:pt x="651301" y="0"/>
                  </a:moveTo>
                  <a:cubicBezTo>
                    <a:pt x="291597" y="0"/>
                    <a:pt x="0" y="116933"/>
                    <a:pt x="0" y="261176"/>
                  </a:cubicBezTo>
                  <a:cubicBezTo>
                    <a:pt x="0" y="405420"/>
                    <a:pt x="291597" y="522352"/>
                    <a:pt x="651301" y="522352"/>
                  </a:cubicBezTo>
                  <a:cubicBezTo>
                    <a:pt x="1011005" y="522352"/>
                    <a:pt x="1302602" y="405420"/>
                    <a:pt x="1302602" y="261176"/>
                  </a:cubicBezTo>
                  <a:cubicBezTo>
                    <a:pt x="1302602" y="116933"/>
                    <a:pt x="1011005" y="0"/>
                    <a:pt x="651301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 bwMode="auto">
            <a:xfrm>
              <a:off x="122119" y="10871"/>
              <a:ext cx="1058364" cy="46251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 bwMode="auto">
          <a:xfrm>
            <a:off x="302144" y="3989419"/>
            <a:ext cx="5673979" cy="1983306"/>
            <a:chOff x="0" y="0"/>
            <a:chExt cx="1494381" cy="522352"/>
          </a:xfrm>
        </p:grpSpPr>
        <p:sp>
          <p:nvSpPr>
            <p:cNvPr id="12" name="Freeform 12"/>
            <p:cNvSpPr/>
            <p:nvPr/>
          </p:nvSpPr>
          <p:spPr bwMode="auto">
            <a:xfrm>
              <a:off x="0" y="0"/>
              <a:ext cx="1494381" cy="522352"/>
            </a:xfrm>
            <a:custGeom>
              <a:avLst/>
              <a:gdLst/>
              <a:ahLst/>
              <a:cxnLst/>
              <a:rect l="l" t="t" r="r" b="b"/>
              <a:pathLst>
                <a:path w="1494381" h="522352" fill="norm" stroke="1" extrusionOk="0">
                  <a:moveTo>
                    <a:pt x="747191" y="0"/>
                  </a:moveTo>
                  <a:cubicBezTo>
                    <a:pt x="334529" y="0"/>
                    <a:pt x="0" y="116933"/>
                    <a:pt x="0" y="261176"/>
                  </a:cubicBezTo>
                  <a:cubicBezTo>
                    <a:pt x="0" y="405420"/>
                    <a:pt x="334529" y="522352"/>
                    <a:pt x="747191" y="522352"/>
                  </a:cubicBezTo>
                  <a:cubicBezTo>
                    <a:pt x="1159853" y="522352"/>
                    <a:pt x="1494381" y="405420"/>
                    <a:pt x="1494381" y="261176"/>
                  </a:cubicBezTo>
                  <a:cubicBezTo>
                    <a:pt x="1494381" y="116933"/>
                    <a:pt x="1159853" y="0"/>
                    <a:pt x="747191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id="13" name="TextBox 13"/>
            <p:cNvSpPr txBox="1"/>
            <p:nvPr/>
          </p:nvSpPr>
          <p:spPr bwMode="auto">
            <a:xfrm>
              <a:off x="140098" y="10871"/>
              <a:ext cx="1214185" cy="46251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 bwMode="auto">
          <a:xfrm>
            <a:off x="12314365" y="3989419"/>
            <a:ext cx="5673979" cy="1983306"/>
            <a:chOff x="0" y="0"/>
            <a:chExt cx="1494381" cy="522352"/>
          </a:xfrm>
        </p:grpSpPr>
        <p:sp>
          <p:nvSpPr>
            <p:cNvPr id="15" name="Freeform 15"/>
            <p:cNvSpPr/>
            <p:nvPr/>
          </p:nvSpPr>
          <p:spPr bwMode="auto">
            <a:xfrm>
              <a:off x="0" y="0"/>
              <a:ext cx="1494381" cy="522352"/>
            </a:xfrm>
            <a:custGeom>
              <a:avLst/>
              <a:gdLst/>
              <a:ahLst/>
              <a:cxnLst/>
              <a:rect l="l" t="t" r="r" b="b"/>
              <a:pathLst>
                <a:path w="1494381" h="522352" fill="norm" stroke="1" extrusionOk="0">
                  <a:moveTo>
                    <a:pt x="747191" y="0"/>
                  </a:moveTo>
                  <a:cubicBezTo>
                    <a:pt x="334529" y="0"/>
                    <a:pt x="0" y="116933"/>
                    <a:pt x="0" y="261176"/>
                  </a:cubicBezTo>
                  <a:cubicBezTo>
                    <a:pt x="0" y="405420"/>
                    <a:pt x="334529" y="522352"/>
                    <a:pt x="747191" y="522352"/>
                  </a:cubicBezTo>
                  <a:cubicBezTo>
                    <a:pt x="1159853" y="522352"/>
                    <a:pt x="1494381" y="405420"/>
                    <a:pt x="1494381" y="261176"/>
                  </a:cubicBezTo>
                  <a:cubicBezTo>
                    <a:pt x="1494381" y="116933"/>
                    <a:pt x="1159853" y="0"/>
                    <a:pt x="747191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id="16" name="TextBox 16"/>
            <p:cNvSpPr txBox="1"/>
            <p:nvPr/>
          </p:nvSpPr>
          <p:spPr bwMode="auto">
            <a:xfrm>
              <a:off x="140098" y="10871"/>
              <a:ext cx="1214185" cy="46251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 bwMode="auto">
          <a:xfrm>
            <a:off x="5910237" y="5143500"/>
            <a:ext cx="380427" cy="618581"/>
          </a:xfrm>
          <a:custGeom>
            <a:avLst/>
            <a:gdLst/>
            <a:ahLst/>
            <a:cxnLst/>
            <a:rect l="l" t="t" r="r" b="b"/>
            <a:pathLst>
              <a:path w="380427" h="618581" fill="norm" stroke="1" extrusionOk="0">
                <a:moveTo>
                  <a:pt x="0" y="0"/>
                </a:moveTo>
                <a:lnTo>
                  <a:pt x="380427" y="0"/>
                </a:lnTo>
                <a:lnTo>
                  <a:pt x="380427" y="618581"/>
                </a:lnTo>
                <a:lnTo>
                  <a:pt x="0" y="6185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18" name="Freeform 18"/>
          <p:cNvSpPr/>
          <p:nvPr/>
        </p:nvSpPr>
        <p:spPr bwMode="auto">
          <a:xfrm rot="-5400000">
            <a:off x="7939072" y="2340465"/>
            <a:ext cx="1649001" cy="8913521"/>
          </a:xfrm>
          <a:custGeom>
            <a:avLst/>
            <a:gdLst/>
            <a:ahLst/>
            <a:cxnLst/>
            <a:rect l="l" t="t" r="r" b="b"/>
            <a:pathLst>
              <a:path w="1649001" h="8913521" fill="norm" stroke="1" extrusionOk="0">
                <a:moveTo>
                  <a:pt x="0" y="0"/>
                </a:moveTo>
                <a:lnTo>
                  <a:pt x="1649001" y="0"/>
                </a:lnTo>
                <a:lnTo>
                  <a:pt x="1649001" y="8913521"/>
                </a:lnTo>
                <a:lnTo>
                  <a:pt x="0" y="89135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19" name="Freeform 19"/>
          <p:cNvSpPr/>
          <p:nvPr/>
        </p:nvSpPr>
        <p:spPr bwMode="auto">
          <a:xfrm rot="7284329">
            <a:off x="4245013" y="2936024"/>
            <a:ext cx="1381018" cy="630089"/>
          </a:xfrm>
          <a:custGeom>
            <a:avLst/>
            <a:gdLst/>
            <a:ahLst/>
            <a:cxnLst/>
            <a:rect l="l" t="t" r="r" b="b"/>
            <a:pathLst>
              <a:path w="1381018" h="630089" fill="norm" stroke="1" extrusionOk="0">
                <a:moveTo>
                  <a:pt x="0" y="0"/>
                </a:moveTo>
                <a:lnTo>
                  <a:pt x="1381017" y="0"/>
                </a:lnTo>
                <a:lnTo>
                  <a:pt x="1381017" y="630089"/>
                </a:lnTo>
                <a:lnTo>
                  <a:pt x="0" y="6300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20" name="TextBox 20"/>
          <p:cNvSpPr txBox="1"/>
          <p:nvPr/>
        </p:nvSpPr>
        <p:spPr bwMode="auto">
          <a:xfrm>
            <a:off x="4498623" y="496131"/>
            <a:ext cx="9571073" cy="169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  <a:defRPr/>
            </a:pPr>
            <a:r>
              <a:rPr lang="en-US" sz="6000" b="1">
                <a:solidFill>
                  <a:srgbClr val="000000"/>
                </a:solidFill>
                <a:latin typeface="Samaritan Bold"/>
                <a:ea typeface="Samaritan Bold"/>
                <a:cs typeface="Samaritan Bold"/>
              </a:rPr>
              <a:t>КОНСТИТУЦИЯ РФ ГАРАНТИРУЕТ</a:t>
            </a:r>
            <a:endParaRPr/>
          </a:p>
        </p:txBody>
      </p:sp>
      <p:sp>
        <p:nvSpPr>
          <p:cNvPr id="21" name="TextBox 21"/>
          <p:cNvSpPr txBox="1"/>
          <p:nvPr/>
        </p:nvSpPr>
        <p:spPr bwMode="auto">
          <a:xfrm>
            <a:off x="302142" y="4647695"/>
            <a:ext cx="5710270" cy="141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ОБЩЕДОУСТПНОСТЬ </a:t>
            </a:r>
            <a:endParaRPr/>
          </a:p>
        </p:txBody>
      </p:sp>
      <p:sp>
        <p:nvSpPr>
          <p:cNvPr id="22" name="TextBox 22"/>
          <p:cNvSpPr txBox="1"/>
          <p:nvPr/>
        </p:nvSpPr>
        <p:spPr bwMode="auto">
          <a:xfrm flipH="0" flipV="0">
            <a:off x="6626910" y="4647694"/>
            <a:ext cx="4484511" cy="141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БЕСПЛАТНОСТЬ</a:t>
            </a:r>
            <a:endParaRPr/>
          </a:p>
        </p:txBody>
      </p:sp>
      <p:sp>
        <p:nvSpPr>
          <p:cNvPr id="23" name="TextBox 23"/>
          <p:cNvSpPr txBox="1"/>
          <p:nvPr/>
        </p:nvSpPr>
        <p:spPr bwMode="auto">
          <a:xfrm>
            <a:off x="12314363" y="4647695"/>
            <a:ext cx="5710270" cy="1410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ОБЯЗАТЕЛЬНОСТЬ</a:t>
            </a:r>
            <a:endParaRPr/>
          </a:p>
        </p:txBody>
      </p:sp>
      <p:sp>
        <p:nvSpPr>
          <p:cNvPr id="24" name="TextBox 24"/>
          <p:cNvSpPr txBox="1"/>
          <p:nvPr/>
        </p:nvSpPr>
        <p:spPr bwMode="auto">
          <a:xfrm>
            <a:off x="10871011" y="4671058"/>
            <a:ext cx="1741327" cy="846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  <a:defRPr/>
            </a:pPr>
            <a:r>
              <a:rPr lang="en-US" sz="6000" b="1">
                <a:solidFill>
                  <a:srgbClr val="000000"/>
                </a:solidFill>
                <a:latin typeface="Samaritan Bold"/>
                <a:ea typeface="Samaritan Bold"/>
                <a:cs typeface="Samaritan Bold"/>
              </a:rPr>
              <a:t>И</a:t>
            </a:r>
            <a:endParaRPr/>
          </a:p>
        </p:txBody>
      </p:sp>
      <p:sp>
        <p:nvSpPr>
          <p:cNvPr id="25" name="TextBox 25"/>
          <p:cNvSpPr txBox="1"/>
          <p:nvPr/>
        </p:nvSpPr>
        <p:spPr bwMode="auto">
          <a:xfrm>
            <a:off x="4306810" y="7812225"/>
            <a:ext cx="9571073" cy="846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  <a:defRPr/>
            </a:pPr>
            <a:r>
              <a:rPr lang="en-US" sz="6000" b="1">
                <a:solidFill>
                  <a:srgbClr val="000000"/>
                </a:solidFill>
                <a:latin typeface="Samaritan Bold"/>
                <a:ea typeface="Samaritan Bold"/>
                <a:cs typeface="Samaritan Bold"/>
              </a:rPr>
              <a:t>ОБРАЗОВАНИЯ</a:t>
            </a:r>
            <a:endParaRPr/>
          </a:p>
        </p:txBody>
      </p:sp>
      <p:sp>
        <p:nvSpPr>
          <p:cNvPr id="26" name="Freeform 26"/>
          <p:cNvSpPr/>
          <p:nvPr/>
        </p:nvSpPr>
        <p:spPr bwMode="auto">
          <a:xfrm rot="5242059">
            <a:off x="8107066" y="2936024"/>
            <a:ext cx="1381018" cy="630089"/>
          </a:xfrm>
          <a:custGeom>
            <a:avLst/>
            <a:gdLst/>
            <a:ahLst/>
            <a:cxnLst/>
            <a:rect l="l" t="t" r="r" b="b"/>
            <a:pathLst>
              <a:path w="1381018" h="630089" fill="norm" stroke="1" extrusionOk="0">
                <a:moveTo>
                  <a:pt x="0" y="0"/>
                </a:moveTo>
                <a:lnTo>
                  <a:pt x="1381018" y="0"/>
                </a:lnTo>
                <a:lnTo>
                  <a:pt x="1381018" y="630089"/>
                </a:lnTo>
                <a:lnTo>
                  <a:pt x="0" y="6300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27" name="Freeform 27"/>
          <p:cNvSpPr/>
          <p:nvPr/>
        </p:nvSpPr>
        <p:spPr bwMode="auto">
          <a:xfrm rot="3381119">
            <a:off x="12529824" y="2981157"/>
            <a:ext cx="1381018" cy="630089"/>
          </a:xfrm>
          <a:custGeom>
            <a:avLst/>
            <a:gdLst/>
            <a:ahLst/>
            <a:cxnLst/>
            <a:rect l="l" t="t" r="r" b="b"/>
            <a:pathLst>
              <a:path w="1381018" h="630089" fill="norm" stroke="1" extrusionOk="0">
                <a:moveTo>
                  <a:pt x="0" y="0"/>
                </a:moveTo>
                <a:lnTo>
                  <a:pt x="1381018" y="0"/>
                </a:lnTo>
                <a:lnTo>
                  <a:pt x="1381018" y="630089"/>
                </a:lnTo>
                <a:lnTo>
                  <a:pt x="0" y="6300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28" name="Freeform 28"/>
          <p:cNvSpPr/>
          <p:nvPr/>
        </p:nvSpPr>
        <p:spPr bwMode="auto">
          <a:xfrm rot="-8784116" flipH="1">
            <a:off x="14653789" y="813760"/>
            <a:ext cx="3453293" cy="1696430"/>
          </a:xfrm>
          <a:custGeom>
            <a:avLst/>
            <a:gdLst/>
            <a:ahLst/>
            <a:cxnLst/>
            <a:rect l="l" t="t" r="r" b="b"/>
            <a:pathLst>
              <a:path w="3453293" h="1696430" fill="norm" stroke="1" extrusionOk="0">
                <a:moveTo>
                  <a:pt x="3453293" y="0"/>
                </a:moveTo>
                <a:lnTo>
                  <a:pt x="0" y="0"/>
                </a:lnTo>
                <a:lnTo>
                  <a:pt x="0" y="1696430"/>
                </a:lnTo>
                <a:lnTo>
                  <a:pt x="3453293" y="1696430"/>
                </a:lnTo>
                <a:lnTo>
                  <a:pt x="3453293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29" name="Freeform 29"/>
          <p:cNvSpPr/>
          <p:nvPr/>
        </p:nvSpPr>
        <p:spPr bwMode="auto">
          <a:xfrm rot="1525957" flipH="1">
            <a:off x="196938" y="7889841"/>
            <a:ext cx="3453293" cy="1696430"/>
          </a:xfrm>
          <a:custGeom>
            <a:avLst/>
            <a:gdLst/>
            <a:ahLst/>
            <a:cxnLst/>
            <a:rect l="l" t="t" r="r" b="b"/>
            <a:pathLst>
              <a:path w="3453293" h="1696430" fill="norm" stroke="1" extrusionOk="0">
                <a:moveTo>
                  <a:pt x="3453293" y="0"/>
                </a:moveTo>
                <a:lnTo>
                  <a:pt x="0" y="0"/>
                </a:lnTo>
                <a:lnTo>
                  <a:pt x="0" y="1696430"/>
                </a:lnTo>
                <a:lnTo>
                  <a:pt x="3453293" y="1696430"/>
                </a:lnTo>
                <a:lnTo>
                  <a:pt x="3453293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535667" y="2284151"/>
            <a:ext cx="7378964" cy="5718697"/>
          </a:xfrm>
          <a:custGeom>
            <a:avLst/>
            <a:gdLst/>
            <a:ahLst/>
            <a:cxnLst/>
            <a:rect l="l" t="t" r="r" b="b"/>
            <a:pathLst>
              <a:path w="7378964" h="5718697" fill="norm" stroke="1" extrusionOk="0">
                <a:moveTo>
                  <a:pt x="0" y="0"/>
                </a:moveTo>
                <a:lnTo>
                  <a:pt x="7378964" y="0"/>
                </a:lnTo>
                <a:lnTo>
                  <a:pt x="7378964" y="5718698"/>
                </a:lnTo>
                <a:lnTo>
                  <a:pt x="0" y="57186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999"/>
            </a:blip>
            <a:stretch/>
          </a:blipFill>
        </p:spPr>
      </p:sp>
      <p:sp>
        <p:nvSpPr>
          <p:cNvPr id="3" name="Freeform 3"/>
          <p:cNvSpPr/>
          <p:nvPr/>
        </p:nvSpPr>
        <p:spPr bwMode="auto">
          <a:xfrm>
            <a:off x="6621748" y="2811748"/>
            <a:ext cx="11130585" cy="4020924"/>
          </a:xfrm>
          <a:custGeom>
            <a:avLst/>
            <a:gdLst/>
            <a:ahLst/>
            <a:cxnLst/>
            <a:rect l="l" t="t" r="r" b="b"/>
            <a:pathLst>
              <a:path w="11130585" h="4020924" fill="norm" stroke="1" extrusionOk="0">
                <a:moveTo>
                  <a:pt x="0" y="0"/>
                </a:moveTo>
                <a:lnTo>
                  <a:pt x="11130585" y="0"/>
                </a:lnTo>
                <a:lnTo>
                  <a:pt x="11130585" y="4020924"/>
                </a:lnTo>
                <a:lnTo>
                  <a:pt x="0" y="40209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4" name="TextBox 4"/>
          <p:cNvSpPr txBox="1"/>
          <p:nvPr/>
        </p:nvSpPr>
        <p:spPr bwMode="auto">
          <a:xfrm>
            <a:off x="8602430" y="4464003"/>
            <a:ext cx="8660466" cy="1224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0"/>
              </a:lnSpc>
              <a:defRPr/>
            </a:pPr>
            <a:r>
              <a:rPr lang="en-US" sz="4250" b="1">
                <a:solidFill>
                  <a:srgbClr val="000000"/>
                </a:solidFill>
                <a:latin typeface="Samaritan Bold"/>
                <a:ea typeface="Samaritan Bold"/>
                <a:cs typeface="Samaritan Bold"/>
              </a:rPr>
              <a:t>Обязательно ли нужно получить образование?</a:t>
            </a:r>
            <a:endParaRPr/>
          </a:p>
        </p:txBody>
      </p:sp>
      <p:sp>
        <p:nvSpPr>
          <p:cNvPr id="5" name="Freeform 5"/>
          <p:cNvSpPr/>
          <p:nvPr/>
        </p:nvSpPr>
        <p:spPr bwMode="auto">
          <a:xfrm rot="-950581" flipH="1">
            <a:off x="9746256" y="7545308"/>
            <a:ext cx="5603763" cy="2752849"/>
          </a:xfrm>
          <a:custGeom>
            <a:avLst/>
            <a:gdLst/>
            <a:ahLst/>
            <a:cxnLst/>
            <a:rect l="l" t="t" r="r" b="b"/>
            <a:pathLst>
              <a:path w="5603763" h="2752849" fill="norm" stroke="1" extrusionOk="0">
                <a:moveTo>
                  <a:pt x="5603763" y="0"/>
                </a:moveTo>
                <a:lnTo>
                  <a:pt x="0" y="0"/>
                </a:lnTo>
                <a:lnTo>
                  <a:pt x="0" y="2752849"/>
                </a:lnTo>
                <a:lnTo>
                  <a:pt x="5603763" y="2752849"/>
                </a:lnTo>
                <a:lnTo>
                  <a:pt x="5603763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6" name="Freeform 6"/>
          <p:cNvSpPr/>
          <p:nvPr/>
        </p:nvSpPr>
        <p:spPr bwMode="auto">
          <a:xfrm>
            <a:off x="1873835" y="3086100"/>
            <a:ext cx="4702629" cy="4114800"/>
          </a:xfrm>
          <a:custGeom>
            <a:avLst/>
            <a:gdLst/>
            <a:ahLst/>
            <a:cxnLst/>
            <a:rect l="l" t="t" r="r" b="b"/>
            <a:pathLst>
              <a:path w="4702629" h="4114800" fill="norm" stroke="1" extrusionOk="0">
                <a:moveTo>
                  <a:pt x="0" y="0"/>
                </a:moveTo>
                <a:lnTo>
                  <a:pt x="4702628" y="0"/>
                </a:lnTo>
                <a:lnTo>
                  <a:pt x="4702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grpSp>
        <p:nvGrpSpPr>
          <p:cNvPr id="7" name="Group 7"/>
          <p:cNvGrpSpPr/>
          <p:nvPr/>
        </p:nvGrpSpPr>
        <p:grpSpPr bwMode="auto">
          <a:xfrm>
            <a:off x="0" y="65449"/>
            <a:ext cx="18288000" cy="10431660"/>
            <a:chOff x="0" y="0"/>
            <a:chExt cx="18288000" cy="10431660"/>
          </a:xfrm>
        </p:grpSpPr>
        <p:sp>
          <p:nvSpPr>
            <p:cNvPr id="8" name="Freeform 8"/>
            <p:cNvSpPr/>
            <p:nvPr/>
          </p:nvSpPr>
          <p:spPr bwMode="auto">
            <a:xfrm>
              <a:off x="0" y="130653"/>
              <a:ext cx="18287996" cy="10287000"/>
            </a:xfrm>
            <a:custGeom>
              <a:avLst/>
              <a:gdLst/>
              <a:ahLst/>
              <a:cxnLst/>
              <a:rect l="l" t="t" r="r" b="b"/>
              <a:pathLst>
                <a:path w="4816592" h="2709333" fill="norm" stroke="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A213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 bwMode="auto">
            <a:xfrm>
              <a:off x="0" y="0"/>
              <a:ext cx="18288000" cy="1043166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14677463" y="4832190"/>
            <a:ext cx="3269396" cy="4114800"/>
          </a:xfrm>
          <a:custGeom>
            <a:avLst/>
            <a:gdLst/>
            <a:ahLst/>
            <a:cxnLst/>
            <a:rect l="l" t="t" r="r" b="b"/>
            <a:pathLst>
              <a:path w="3269396" h="4114800" fill="norm" stroke="1" extrusionOk="0">
                <a:moveTo>
                  <a:pt x="0" y="0"/>
                </a:moveTo>
                <a:lnTo>
                  <a:pt x="3269396" y="0"/>
                </a:lnTo>
                <a:lnTo>
                  <a:pt x="3269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3" name="Freeform 3"/>
          <p:cNvSpPr/>
          <p:nvPr/>
        </p:nvSpPr>
        <p:spPr bwMode="auto">
          <a:xfrm>
            <a:off x="14933756" y="1028700"/>
            <a:ext cx="2756810" cy="2782102"/>
          </a:xfrm>
          <a:custGeom>
            <a:avLst/>
            <a:gdLst/>
            <a:ahLst/>
            <a:cxnLst/>
            <a:rect l="l" t="t" r="r" b="b"/>
            <a:pathLst>
              <a:path w="2756810" h="2782102" fill="norm" stroke="1" extrusionOk="0">
                <a:moveTo>
                  <a:pt x="0" y="0"/>
                </a:moveTo>
                <a:lnTo>
                  <a:pt x="2756810" y="0"/>
                </a:lnTo>
                <a:lnTo>
                  <a:pt x="2756810" y="2782102"/>
                </a:lnTo>
                <a:lnTo>
                  <a:pt x="0" y="2782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4" name="Freeform 4"/>
          <p:cNvSpPr/>
          <p:nvPr/>
        </p:nvSpPr>
        <p:spPr bwMode="auto">
          <a:xfrm>
            <a:off x="1378717" y="1249968"/>
            <a:ext cx="11666012" cy="7787063"/>
          </a:xfrm>
          <a:custGeom>
            <a:avLst/>
            <a:gdLst/>
            <a:ahLst/>
            <a:cxnLst/>
            <a:rect l="l" t="t" r="r" b="b"/>
            <a:pathLst>
              <a:path w="11666012" h="7787063" fill="norm" stroke="1" extrusionOk="0">
                <a:moveTo>
                  <a:pt x="0" y="0"/>
                </a:moveTo>
                <a:lnTo>
                  <a:pt x="11666012" y="0"/>
                </a:lnTo>
                <a:lnTo>
                  <a:pt x="11666012" y="7787062"/>
                </a:lnTo>
                <a:lnTo>
                  <a:pt x="0" y="77870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5" name="TextBox 5"/>
          <p:cNvSpPr txBox="1"/>
          <p:nvPr/>
        </p:nvSpPr>
        <p:spPr bwMode="auto">
          <a:xfrm>
            <a:off x="2427984" y="4450104"/>
            <a:ext cx="9571073" cy="452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ОСНОВНОЕ ОБЩЕЕ ОБРАЗОВАНИЕ ОБЯЗАТЕЛЬНО. РОДИТЕЛИ ИЛИ ЛИЦА, ИХ ЗАМЕНЯЮЩИЕ, ОБЕСПЕЧИВАЮТ ПОЛУЧЕНИЕ ДЕТЬМИ ОСНОВНОГО ОБЩЕГО ОБРАЗОВАНИЯ</a:t>
            </a:r>
            <a:endParaRPr/>
          </a:p>
        </p:txBody>
      </p:sp>
      <p:sp>
        <p:nvSpPr>
          <p:cNvPr id="6" name="TextBox 6"/>
          <p:cNvSpPr txBox="1"/>
          <p:nvPr/>
        </p:nvSpPr>
        <p:spPr bwMode="auto">
          <a:xfrm>
            <a:off x="2427984" y="2400699"/>
            <a:ext cx="9571073" cy="1127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9"/>
              </a:lnSpc>
              <a:defRPr/>
            </a:pPr>
            <a:r>
              <a:rPr lang="en-US" sz="4000">
                <a:solidFill>
                  <a:srgbClr val="000000"/>
                </a:solidFill>
                <a:latin typeface="Samaritan"/>
                <a:ea typeface="Samaritan"/>
                <a:cs typeface="Samaritan"/>
              </a:rPr>
              <a:t>СТАТЬЯ 43 КОНСТИТУЦИИ РФ. ПУНКТ 4.</a:t>
            </a:r>
            <a:endParaRPr/>
          </a:p>
        </p:txBody>
      </p:sp>
      <p:grpSp>
        <p:nvGrpSpPr>
          <p:cNvPr id="7" name="Group 7"/>
          <p:cNvGrpSpPr/>
          <p:nvPr/>
        </p:nvGrpSpPr>
        <p:grpSpPr bwMode="auto"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8" name="Freeform 8"/>
            <p:cNvSpPr/>
            <p:nvPr/>
          </p:nvSpPr>
          <p:spPr bwMode="auto"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fill="norm" stroke="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A213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 bwMode="auto">
            <a:xfrm>
              <a:off x="0" y="-38100"/>
              <a:ext cx="4816593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fill="norm" stroke="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A213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 bwMode="auto">
            <a:xfrm>
              <a:off x="0" y="-38100"/>
              <a:ext cx="4816593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 bwMode="auto">
          <a:xfrm>
            <a:off x="3847151" y="461594"/>
            <a:ext cx="10870422" cy="2219756"/>
            <a:chOff x="0" y="0"/>
            <a:chExt cx="2862992" cy="584626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862992" cy="584626"/>
            </a:xfrm>
            <a:custGeom>
              <a:avLst/>
              <a:gdLst/>
              <a:ahLst/>
              <a:cxnLst/>
              <a:rect l="l" t="t" r="r" b="b"/>
              <a:pathLst>
                <a:path w="2862992" h="584627" fill="norm" stroke="1" extrusionOk="0">
                  <a:moveTo>
                    <a:pt x="36322" y="0"/>
                  </a:moveTo>
                  <a:lnTo>
                    <a:pt x="2826670" y="0"/>
                  </a:lnTo>
                  <a:cubicBezTo>
                    <a:pt x="2846730" y="0"/>
                    <a:pt x="2862992" y="16262"/>
                    <a:pt x="2862992" y="36322"/>
                  </a:cubicBezTo>
                  <a:lnTo>
                    <a:pt x="2862992" y="548305"/>
                  </a:lnTo>
                  <a:cubicBezTo>
                    <a:pt x="2862992" y="557938"/>
                    <a:pt x="2859165" y="567177"/>
                    <a:pt x="2852353" y="573989"/>
                  </a:cubicBezTo>
                  <a:cubicBezTo>
                    <a:pt x="2845542" y="580800"/>
                    <a:pt x="2836303" y="584627"/>
                    <a:pt x="2826670" y="584627"/>
                  </a:cubicBezTo>
                  <a:lnTo>
                    <a:pt x="36322" y="584627"/>
                  </a:lnTo>
                  <a:cubicBezTo>
                    <a:pt x="16262" y="584627"/>
                    <a:pt x="0" y="568365"/>
                    <a:pt x="0" y="548305"/>
                  </a:cubicBezTo>
                  <a:lnTo>
                    <a:pt x="0" y="36322"/>
                  </a:lnTo>
                  <a:cubicBezTo>
                    <a:pt x="0" y="16262"/>
                    <a:pt x="16262" y="0"/>
                    <a:pt x="36322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9050" cap="rnd">
              <a:solidFill>
                <a:srgbClr val="000000">
                  <a:alpha val="80000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862992" cy="62272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 bwMode="auto">
          <a:xfrm>
            <a:off x="311729" y="3993315"/>
            <a:ext cx="4279991" cy="2300369"/>
            <a:chOff x="0" y="0"/>
            <a:chExt cx="1127240" cy="605858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127240" cy="605859"/>
            </a:xfrm>
            <a:custGeom>
              <a:avLst/>
              <a:gdLst/>
              <a:ahLst/>
              <a:cxnLst/>
              <a:rect l="l" t="t" r="r" b="b"/>
              <a:pathLst>
                <a:path w="1127240" h="605859" fill="norm" stroke="1" extrusionOk="0">
                  <a:moveTo>
                    <a:pt x="92252" y="0"/>
                  </a:moveTo>
                  <a:lnTo>
                    <a:pt x="1034988" y="0"/>
                  </a:lnTo>
                  <a:cubicBezTo>
                    <a:pt x="1085938" y="0"/>
                    <a:pt x="1127240" y="41303"/>
                    <a:pt x="1127240" y="92252"/>
                  </a:cubicBezTo>
                  <a:lnTo>
                    <a:pt x="1127240" y="513606"/>
                  </a:lnTo>
                  <a:cubicBezTo>
                    <a:pt x="1127240" y="564556"/>
                    <a:pt x="1085938" y="605859"/>
                    <a:pt x="1034988" y="605859"/>
                  </a:cubicBezTo>
                  <a:lnTo>
                    <a:pt x="92252" y="605859"/>
                  </a:lnTo>
                  <a:cubicBezTo>
                    <a:pt x="41303" y="605859"/>
                    <a:pt x="0" y="564556"/>
                    <a:pt x="0" y="513606"/>
                  </a:cubicBezTo>
                  <a:lnTo>
                    <a:pt x="0" y="92252"/>
                  </a:lnTo>
                  <a:cubicBezTo>
                    <a:pt x="0" y="41303"/>
                    <a:pt x="41303" y="0"/>
                    <a:pt x="92252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19050" cap="rnd">
              <a:solidFill>
                <a:srgbClr val="000000">
                  <a:alpha val="63922"/>
                </a:srgbClr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1127240" cy="643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 bwMode="auto">
          <a:xfrm>
            <a:off x="-78458" y="4537073"/>
            <a:ext cx="5063968" cy="565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ДОШКОЛЬНОЕ</a:t>
            </a:r>
            <a:endParaRPr/>
          </a:p>
        </p:txBody>
      </p:sp>
      <p:grpSp>
        <p:nvGrpSpPr>
          <p:cNvPr id="12" name="Group 12"/>
          <p:cNvGrpSpPr/>
          <p:nvPr/>
        </p:nvGrpSpPr>
        <p:grpSpPr bwMode="auto">
          <a:xfrm>
            <a:off x="4774348" y="3993315"/>
            <a:ext cx="4279991" cy="2300369"/>
            <a:chOff x="0" y="0"/>
            <a:chExt cx="1127240" cy="605858"/>
          </a:xfrm>
        </p:grpSpPr>
        <p:sp>
          <p:nvSpPr>
            <p:cNvPr id="13" name="Freeform 13"/>
            <p:cNvSpPr/>
            <p:nvPr/>
          </p:nvSpPr>
          <p:spPr bwMode="auto">
            <a:xfrm>
              <a:off x="0" y="0"/>
              <a:ext cx="1127240" cy="605859"/>
            </a:xfrm>
            <a:custGeom>
              <a:avLst/>
              <a:gdLst/>
              <a:ahLst/>
              <a:cxnLst/>
              <a:rect l="l" t="t" r="r" b="b"/>
              <a:pathLst>
                <a:path w="1127240" h="605859" fill="norm" stroke="1" extrusionOk="0">
                  <a:moveTo>
                    <a:pt x="92252" y="0"/>
                  </a:moveTo>
                  <a:lnTo>
                    <a:pt x="1034988" y="0"/>
                  </a:lnTo>
                  <a:cubicBezTo>
                    <a:pt x="1085938" y="0"/>
                    <a:pt x="1127240" y="41303"/>
                    <a:pt x="1127240" y="92252"/>
                  </a:cubicBezTo>
                  <a:lnTo>
                    <a:pt x="1127240" y="513606"/>
                  </a:lnTo>
                  <a:cubicBezTo>
                    <a:pt x="1127240" y="564556"/>
                    <a:pt x="1085938" y="605859"/>
                    <a:pt x="1034988" y="605859"/>
                  </a:cubicBezTo>
                  <a:lnTo>
                    <a:pt x="92252" y="605859"/>
                  </a:lnTo>
                  <a:cubicBezTo>
                    <a:pt x="41303" y="605859"/>
                    <a:pt x="0" y="564556"/>
                    <a:pt x="0" y="513606"/>
                  </a:cubicBezTo>
                  <a:lnTo>
                    <a:pt x="0" y="92252"/>
                  </a:lnTo>
                  <a:cubicBezTo>
                    <a:pt x="0" y="41303"/>
                    <a:pt x="41303" y="0"/>
                    <a:pt x="92252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19050" cap="rnd">
              <a:solidFill>
                <a:srgbClr val="000000">
                  <a:alpha val="63922"/>
                </a:srgbClr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 bwMode="auto">
            <a:xfrm>
              <a:off x="0" y="-38100"/>
              <a:ext cx="1127240" cy="643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 bwMode="auto">
          <a:xfrm>
            <a:off x="9235313" y="3993315"/>
            <a:ext cx="4279991" cy="2300369"/>
            <a:chOff x="0" y="0"/>
            <a:chExt cx="1127240" cy="605858"/>
          </a:xfrm>
        </p:grpSpPr>
        <p:sp>
          <p:nvSpPr>
            <p:cNvPr id="16" name="Freeform 16"/>
            <p:cNvSpPr/>
            <p:nvPr/>
          </p:nvSpPr>
          <p:spPr bwMode="auto">
            <a:xfrm>
              <a:off x="0" y="0"/>
              <a:ext cx="1127240" cy="605859"/>
            </a:xfrm>
            <a:custGeom>
              <a:avLst/>
              <a:gdLst/>
              <a:ahLst/>
              <a:cxnLst/>
              <a:rect l="l" t="t" r="r" b="b"/>
              <a:pathLst>
                <a:path w="1127240" h="605859" fill="norm" stroke="1" extrusionOk="0">
                  <a:moveTo>
                    <a:pt x="92252" y="0"/>
                  </a:moveTo>
                  <a:lnTo>
                    <a:pt x="1034988" y="0"/>
                  </a:lnTo>
                  <a:cubicBezTo>
                    <a:pt x="1085938" y="0"/>
                    <a:pt x="1127240" y="41303"/>
                    <a:pt x="1127240" y="92252"/>
                  </a:cubicBezTo>
                  <a:lnTo>
                    <a:pt x="1127240" y="513606"/>
                  </a:lnTo>
                  <a:cubicBezTo>
                    <a:pt x="1127240" y="564556"/>
                    <a:pt x="1085938" y="605859"/>
                    <a:pt x="1034988" y="605859"/>
                  </a:cubicBezTo>
                  <a:lnTo>
                    <a:pt x="92252" y="605859"/>
                  </a:lnTo>
                  <a:cubicBezTo>
                    <a:pt x="41303" y="605859"/>
                    <a:pt x="0" y="564556"/>
                    <a:pt x="0" y="513606"/>
                  </a:cubicBezTo>
                  <a:lnTo>
                    <a:pt x="0" y="92252"/>
                  </a:lnTo>
                  <a:cubicBezTo>
                    <a:pt x="0" y="41303"/>
                    <a:pt x="41303" y="0"/>
                    <a:pt x="92252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19050" cap="rnd">
              <a:solidFill>
                <a:srgbClr val="000000">
                  <a:alpha val="63922"/>
                </a:srgbClr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 bwMode="auto">
            <a:xfrm>
              <a:off x="0" y="-38100"/>
              <a:ext cx="1127240" cy="643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 bwMode="auto">
          <a:xfrm>
            <a:off x="13696279" y="3993315"/>
            <a:ext cx="4279991" cy="2300369"/>
            <a:chOff x="0" y="0"/>
            <a:chExt cx="1127240" cy="605858"/>
          </a:xfrm>
        </p:grpSpPr>
        <p:sp>
          <p:nvSpPr>
            <p:cNvPr id="19" name="Freeform 19"/>
            <p:cNvSpPr/>
            <p:nvPr/>
          </p:nvSpPr>
          <p:spPr bwMode="auto">
            <a:xfrm>
              <a:off x="0" y="0"/>
              <a:ext cx="1127240" cy="605859"/>
            </a:xfrm>
            <a:custGeom>
              <a:avLst/>
              <a:gdLst/>
              <a:ahLst/>
              <a:cxnLst/>
              <a:rect l="l" t="t" r="r" b="b"/>
              <a:pathLst>
                <a:path w="1127240" h="605859" fill="norm" stroke="1" extrusionOk="0">
                  <a:moveTo>
                    <a:pt x="92252" y="0"/>
                  </a:moveTo>
                  <a:lnTo>
                    <a:pt x="1034988" y="0"/>
                  </a:lnTo>
                  <a:cubicBezTo>
                    <a:pt x="1085938" y="0"/>
                    <a:pt x="1127240" y="41303"/>
                    <a:pt x="1127240" y="92252"/>
                  </a:cubicBezTo>
                  <a:lnTo>
                    <a:pt x="1127240" y="513606"/>
                  </a:lnTo>
                  <a:cubicBezTo>
                    <a:pt x="1127240" y="564556"/>
                    <a:pt x="1085938" y="605859"/>
                    <a:pt x="1034988" y="605859"/>
                  </a:cubicBezTo>
                  <a:lnTo>
                    <a:pt x="92252" y="605859"/>
                  </a:lnTo>
                  <a:cubicBezTo>
                    <a:pt x="41303" y="605859"/>
                    <a:pt x="0" y="564556"/>
                    <a:pt x="0" y="513606"/>
                  </a:cubicBezTo>
                  <a:lnTo>
                    <a:pt x="0" y="92252"/>
                  </a:lnTo>
                  <a:cubicBezTo>
                    <a:pt x="0" y="41303"/>
                    <a:pt x="41303" y="0"/>
                    <a:pt x="92252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19050" cap="rnd">
              <a:solidFill>
                <a:srgbClr val="000000">
                  <a:alpha val="63922"/>
                </a:srgbClr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 bwMode="auto">
            <a:xfrm>
              <a:off x="0" y="-38100"/>
              <a:ext cx="1127240" cy="643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 bwMode="auto">
          <a:xfrm>
            <a:off x="4591721" y="6957931"/>
            <a:ext cx="5820710" cy="2300369"/>
            <a:chOff x="0" y="0"/>
            <a:chExt cx="1533026" cy="605858"/>
          </a:xfrm>
        </p:grpSpPr>
        <p:sp>
          <p:nvSpPr>
            <p:cNvPr id="22" name="Freeform 22"/>
            <p:cNvSpPr/>
            <p:nvPr/>
          </p:nvSpPr>
          <p:spPr bwMode="auto">
            <a:xfrm>
              <a:off x="0" y="0"/>
              <a:ext cx="1533026" cy="605859"/>
            </a:xfrm>
            <a:custGeom>
              <a:avLst/>
              <a:gdLst/>
              <a:ahLst/>
              <a:cxnLst/>
              <a:rect l="l" t="t" r="r" b="b"/>
              <a:pathLst>
                <a:path w="1533026" h="605859" fill="norm" stroke="1" extrusionOk="0">
                  <a:moveTo>
                    <a:pt x="67833" y="0"/>
                  </a:moveTo>
                  <a:lnTo>
                    <a:pt x="1465193" y="0"/>
                  </a:lnTo>
                  <a:cubicBezTo>
                    <a:pt x="1483184" y="0"/>
                    <a:pt x="1500437" y="7147"/>
                    <a:pt x="1513159" y="19868"/>
                  </a:cubicBezTo>
                  <a:cubicBezTo>
                    <a:pt x="1525880" y="32589"/>
                    <a:pt x="1533026" y="49843"/>
                    <a:pt x="1533026" y="67833"/>
                  </a:cubicBezTo>
                  <a:lnTo>
                    <a:pt x="1533026" y="538025"/>
                  </a:lnTo>
                  <a:cubicBezTo>
                    <a:pt x="1533026" y="556016"/>
                    <a:pt x="1525880" y="573269"/>
                    <a:pt x="1513159" y="585991"/>
                  </a:cubicBezTo>
                  <a:cubicBezTo>
                    <a:pt x="1500437" y="598712"/>
                    <a:pt x="1483184" y="605859"/>
                    <a:pt x="1465193" y="605859"/>
                  </a:cubicBezTo>
                  <a:lnTo>
                    <a:pt x="67833" y="605859"/>
                  </a:lnTo>
                  <a:cubicBezTo>
                    <a:pt x="49843" y="605859"/>
                    <a:pt x="32589" y="598712"/>
                    <a:pt x="19868" y="585991"/>
                  </a:cubicBezTo>
                  <a:cubicBezTo>
                    <a:pt x="7147" y="573269"/>
                    <a:pt x="0" y="556016"/>
                    <a:pt x="0" y="538025"/>
                  </a:cubicBezTo>
                  <a:lnTo>
                    <a:pt x="0" y="67833"/>
                  </a:lnTo>
                  <a:cubicBezTo>
                    <a:pt x="0" y="49843"/>
                    <a:pt x="7147" y="32589"/>
                    <a:pt x="19868" y="19868"/>
                  </a:cubicBezTo>
                  <a:cubicBezTo>
                    <a:pt x="32589" y="7147"/>
                    <a:pt x="49843" y="0"/>
                    <a:pt x="67833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19050" cap="rnd">
              <a:solidFill>
                <a:srgbClr val="000000">
                  <a:alpha val="63922"/>
                </a:srgbClr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 bwMode="auto">
            <a:xfrm>
              <a:off x="0" y="-38100"/>
              <a:ext cx="1533026" cy="643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 bwMode="auto">
          <a:xfrm>
            <a:off x="11734759" y="6957931"/>
            <a:ext cx="5524541" cy="2300369"/>
            <a:chOff x="0" y="0"/>
            <a:chExt cx="1455023" cy="605858"/>
          </a:xfrm>
        </p:grpSpPr>
        <p:sp>
          <p:nvSpPr>
            <p:cNvPr id="25" name="Freeform 25"/>
            <p:cNvSpPr/>
            <p:nvPr/>
          </p:nvSpPr>
          <p:spPr bwMode="auto">
            <a:xfrm>
              <a:off x="0" y="0"/>
              <a:ext cx="1455023" cy="605859"/>
            </a:xfrm>
            <a:custGeom>
              <a:avLst/>
              <a:gdLst/>
              <a:ahLst/>
              <a:cxnLst/>
              <a:rect l="l" t="t" r="r" b="b"/>
              <a:pathLst>
                <a:path w="1455023" h="605859" fill="norm" stroke="1" extrusionOk="0">
                  <a:moveTo>
                    <a:pt x="71470" y="0"/>
                  </a:moveTo>
                  <a:lnTo>
                    <a:pt x="1383553" y="0"/>
                  </a:lnTo>
                  <a:cubicBezTo>
                    <a:pt x="1423025" y="0"/>
                    <a:pt x="1455023" y="31998"/>
                    <a:pt x="1455023" y="71470"/>
                  </a:cubicBezTo>
                  <a:lnTo>
                    <a:pt x="1455023" y="534389"/>
                  </a:lnTo>
                  <a:cubicBezTo>
                    <a:pt x="1455023" y="553344"/>
                    <a:pt x="1447493" y="571522"/>
                    <a:pt x="1434090" y="584925"/>
                  </a:cubicBezTo>
                  <a:cubicBezTo>
                    <a:pt x="1420687" y="598329"/>
                    <a:pt x="1402508" y="605859"/>
                    <a:pt x="1383553" y="605859"/>
                  </a:cubicBezTo>
                  <a:lnTo>
                    <a:pt x="71470" y="605859"/>
                  </a:lnTo>
                  <a:cubicBezTo>
                    <a:pt x="52515" y="605859"/>
                    <a:pt x="34336" y="598329"/>
                    <a:pt x="20933" y="584925"/>
                  </a:cubicBezTo>
                  <a:cubicBezTo>
                    <a:pt x="7530" y="571522"/>
                    <a:pt x="0" y="553344"/>
                    <a:pt x="0" y="534389"/>
                  </a:cubicBezTo>
                  <a:lnTo>
                    <a:pt x="0" y="71470"/>
                  </a:lnTo>
                  <a:cubicBezTo>
                    <a:pt x="0" y="52515"/>
                    <a:pt x="7530" y="34336"/>
                    <a:pt x="20933" y="20933"/>
                  </a:cubicBezTo>
                  <a:cubicBezTo>
                    <a:pt x="34336" y="7530"/>
                    <a:pt x="52515" y="0"/>
                    <a:pt x="71470" y="0"/>
                  </a:cubicBez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  <a:ln w="19050" cap="rnd">
              <a:solidFill>
                <a:srgbClr val="000000">
                  <a:alpha val="63922"/>
                </a:srgbClr>
              </a:solidFill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 bwMode="auto">
            <a:xfrm>
              <a:off x="0" y="-38100"/>
              <a:ext cx="1455023" cy="643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 bwMode="auto">
          <a:xfrm>
            <a:off x="4060789" y="3483120"/>
            <a:ext cx="1427117" cy="510194"/>
          </a:xfrm>
          <a:custGeom>
            <a:avLst/>
            <a:gdLst/>
            <a:ahLst/>
            <a:cxnLst/>
            <a:rect l="l" t="t" r="r" b="b"/>
            <a:pathLst>
              <a:path w="1427117" h="510194" fill="norm" stroke="1" extrusionOk="0">
                <a:moveTo>
                  <a:pt x="0" y="0"/>
                </a:moveTo>
                <a:lnTo>
                  <a:pt x="1427117" y="0"/>
                </a:lnTo>
                <a:lnTo>
                  <a:pt x="1427117" y="510195"/>
                </a:lnTo>
                <a:lnTo>
                  <a:pt x="0" y="5101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28" name="TextBox 28"/>
          <p:cNvSpPr txBox="1"/>
          <p:nvPr/>
        </p:nvSpPr>
        <p:spPr bwMode="auto">
          <a:xfrm>
            <a:off x="3487727" y="679932"/>
            <a:ext cx="11592862" cy="169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  <a:defRPr/>
            </a:pPr>
            <a:r>
              <a:rPr lang="en-US" sz="6000" b="1">
                <a:solidFill>
                  <a:srgbClr val="000000"/>
                </a:solidFill>
                <a:latin typeface="Samaritan Bold"/>
                <a:ea typeface="Samaritan Bold"/>
                <a:cs typeface="Samaritan Bold"/>
              </a:rPr>
              <a:t>СИСТЕМА ОБРАЗОВАНИЯ В РФ</a:t>
            </a:r>
            <a:endParaRPr/>
          </a:p>
        </p:txBody>
      </p:sp>
      <p:sp>
        <p:nvSpPr>
          <p:cNvPr id="29" name="TextBox 29"/>
          <p:cNvSpPr txBox="1"/>
          <p:nvPr/>
        </p:nvSpPr>
        <p:spPr bwMode="auto">
          <a:xfrm>
            <a:off x="4481082" y="7261578"/>
            <a:ext cx="6045585" cy="1695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СРЕДНЕЕ</a:t>
            </a:r>
            <a:endParaRPr/>
          </a:p>
          <a:p>
            <a:pPr algn="ctr">
              <a:lnSpc>
                <a:spcPts val="445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ПРОФЕССИОНАЛЬНОЕ</a:t>
            </a:r>
            <a:endParaRPr/>
          </a:p>
        </p:txBody>
      </p:sp>
      <p:sp>
        <p:nvSpPr>
          <p:cNvPr id="30" name="Freeform 30"/>
          <p:cNvSpPr/>
          <p:nvPr/>
        </p:nvSpPr>
        <p:spPr bwMode="auto">
          <a:xfrm>
            <a:off x="8340780" y="3483120"/>
            <a:ext cx="1427117" cy="510194"/>
          </a:xfrm>
          <a:custGeom>
            <a:avLst/>
            <a:gdLst/>
            <a:ahLst/>
            <a:cxnLst/>
            <a:rect l="l" t="t" r="r" b="b"/>
            <a:pathLst>
              <a:path w="1427117" h="510194" fill="norm" stroke="1" extrusionOk="0">
                <a:moveTo>
                  <a:pt x="0" y="0"/>
                </a:moveTo>
                <a:lnTo>
                  <a:pt x="1427117" y="0"/>
                </a:lnTo>
                <a:lnTo>
                  <a:pt x="1427117" y="510195"/>
                </a:lnTo>
                <a:lnTo>
                  <a:pt x="0" y="5101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31" name="Freeform 31"/>
          <p:cNvSpPr/>
          <p:nvPr/>
        </p:nvSpPr>
        <p:spPr bwMode="auto">
          <a:xfrm>
            <a:off x="12814356" y="3544436"/>
            <a:ext cx="1427117" cy="510194"/>
          </a:xfrm>
          <a:custGeom>
            <a:avLst/>
            <a:gdLst/>
            <a:ahLst/>
            <a:cxnLst/>
            <a:rect l="l" t="t" r="r" b="b"/>
            <a:pathLst>
              <a:path w="1427117" h="510194" fill="norm" stroke="1" extrusionOk="0">
                <a:moveTo>
                  <a:pt x="0" y="0"/>
                </a:moveTo>
                <a:lnTo>
                  <a:pt x="1427117" y="0"/>
                </a:lnTo>
                <a:lnTo>
                  <a:pt x="1427117" y="510195"/>
                </a:lnTo>
                <a:lnTo>
                  <a:pt x="0" y="5101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32" name="Freeform 32"/>
          <p:cNvSpPr/>
          <p:nvPr/>
        </p:nvSpPr>
        <p:spPr bwMode="auto">
          <a:xfrm rot="6902730">
            <a:off x="10232059" y="6858451"/>
            <a:ext cx="1427117" cy="510194"/>
          </a:xfrm>
          <a:custGeom>
            <a:avLst/>
            <a:gdLst/>
            <a:ahLst/>
            <a:cxnLst/>
            <a:rect l="l" t="t" r="r" b="b"/>
            <a:pathLst>
              <a:path w="1427117" h="510194" fill="norm" stroke="1" extrusionOk="0">
                <a:moveTo>
                  <a:pt x="0" y="0"/>
                </a:moveTo>
                <a:lnTo>
                  <a:pt x="1427117" y="0"/>
                </a:lnTo>
                <a:lnTo>
                  <a:pt x="1427117" y="510194"/>
                </a:lnTo>
                <a:lnTo>
                  <a:pt x="0" y="510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33" name="Freeform 33"/>
          <p:cNvSpPr/>
          <p:nvPr/>
        </p:nvSpPr>
        <p:spPr bwMode="auto">
          <a:xfrm rot="6902730">
            <a:off x="17041254" y="6760026"/>
            <a:ext cx="1427117" cy="510194"/>
          </a:xfrm>
          <a:custGeom>
            <a:avLst/>
            <a:gdLst/>
            <a:ahLst/>
            <a:cxnLst/>
            <a:rect l="l" t="t" r="r" b="b"/>
            <a:pathLst>
              <a:path w="1427117" h="510194" fill="norm" stroke="1" extrusionOk="0">
                <a:moveTo>
                  <a:pt x="0" y="0"/>
                </a:moveTo>
                <a:lnTo>
                  <a:pt x="1427117" y="0"/>
                </a:lnTo>
                <a:lnTo>
                  <a:pt x="1427117" y="510194"/>
                </a:lnTo>
                <a:lnTo>
                  <a:pt x="0" y="510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34" name="Freeform 34"/>
          <p:cNvSpPr/>
          <p:nvPr/>
        </p:nvSpPr>
        <p:spPr bwMode="auto">
          <a:xfrm rot="-1366281" flipH="1">
            <a:off x="15073312" y="753880"/>
            <a:ext cx="2539063" cy="1247315"/>
          </a:xfrm>
          <a:custGeom>
            <a:avLst/>
            <a:gdLst/>
            <a:ahLst/>
            <a:cxnLst/>
            <a:rect l="l" t="t" r="r" b="b"/>
            <a:pathLst>
              <a:path w="2539063" h="1247315" fill="norm" stroke="1" extrusionOk="0">
                <a:moveTo>
                  <a:pt x="2539062" y="0"/>
                </a:moveTo>
                <a:lnTo>
                  <a:pt x="0" y="0"/>
                </a:lnTo>
                <a:lnTo>
                  <a:pt x="0" y="1247314"/>
                </a:lnTo>
                <a:lnTo>
                  <a:pt x="2539062" y="1247314"/>
                </a:lnTo>
                <a:lnTo>
                  <a:pt x="2539062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35" name="Freeform 35"/>
          <p:cNvSpPr/>
          <p:nvPr/>
        </p:nvSpPr>
        <p:spPr bwMode="auto">
          <a:xfrm>
            <a:off x="728822" y="6471620"/>
            <a:ext cx="3495085" cy="3463311"/>
          </a:xfrm>
          <a:custGeom>
            <a:avLst/>
            <a:gdLst/>
            <a:ahLst/>
            <a:cxnLst/>
            <a:rect l="l" t="t" r="r" b="b"/>
            <a:pathLst>
              <a:path w="3495085" h="3463311" fill="norm" stroke="1" extrusionOk="0">
                <a:moveTo>
                  <a:pt x="0" y="0"/>
                </a:moveTo>
                <a:lnTo>
                  <a:pt x="3495085" y="0"/>
                </a:lnTo>
                <a:lnTo>
                  <a:pt x="3495085" y="3463311"/>
                </a:lnTo>
                <a:lnTo>
                  <a:pt x="0" y="3463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36" name="TextBox 36"/>
          <p:cNvSpPr txBox="1"/>
          <p:nvPr/>
        </p:nvSpPr>
        <p:spPr bwMode="auto">
          <a:xfrm>
            <a:off x="10194944" y="2834289"/>
            <a:ext cx="8096652" cy="565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*УРОВНИ ОБРАЗОВАНИЯ</a:t>
            </a:r>
            <a:endParaRPr/>
          </a:p>
        </p:txBody>
      </p:sp>
      <p:sp>
        <p:nvSpPr>
          <p:cNvPr id="37" name="TextBox 37"/>
          <p:cNvSpPr txBox="1"/>
          <p:nvPr/>
        </p:nvSpPr>
        <p:spPr bwMode="auto">
          <a:xfrm>
            <a:off x="728820" y="5257800"/>
            <a:ext cx="3449405" cy="90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9"/>
              </a:lnSpc>
              <a:defRPr/>
            </a:pP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(детский сад, ясли)</a:t>
            </a:r>
            <a:endParaRPr/>
          </a:p>
        </p:txBody>
      </p:sp>
      <p:sp>
        <p:nvSpPr>
          <p:cNvPr id="38" name="TextBox 38"/>
          <p:cNvSpPr txBox="1"/>
          <p:nvPr/>
        </p:nvSpPr>
        <p:spPr bwMode="auto">
          <a:xfrm>
            <a:off x="4384156" y="4310750"/>
            <a:ext cx="5063968" cy="565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НАЧАЛЬНОЕ</a:t>
            </a:r>
            <a:endParaRPr/>
          </a:p>
        </p:txBody>
      </p:sp>
      <p:sp>
        <p:nvSpPr>
          <p:cNvPr id="39" name="TextBox 39"/>
          <p:cNvSpPr txBox="1"/>
          <p:nvPr/>
        </p:nvSpPr>
        <p:spPr bwMode="auto">
          <a:xfrm>
            <a:off x="5190611" y="4896292"/>
            <a:ext cx="3449405" cy="599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  <a:defRPr/>
            </a:pPr>
            <a:r>
              <a:rPr lang="en-US" sz="53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общее</a:t>
            </a:r>
            <a:endParaRPr lang="en-US" sz="5300">
              <a:solidFill>
                <a:srgbClr val="000000"/>
              </a:solidFill>
              <a:latin typeface="Lumberjack"/>
              <a:ea typeface="Lumberjack"/>
              <a:cs typeface="Lumberjack"/>
            </a:endParaRPr>
          </a:p>
        </p:txBody>
      </p:sp>
      <p:sp>
        <p:nvSpPr>
          <p:cNvPr id="40" name="TextBox 40"/>
          <p:cNvSpPr txBox="1"/>
          <p:nvPr/>
        </p:nvSpPr>
        <p:spPr bwMode="auto">
          <a:xfrm>
            <a:off x="5191437" y="5657403"/>
            <a:ext cx="3449405" cy="452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9"/>
              </a:lnSpc>
              <a:defRPr/>
            </a:pP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(1 - 4 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классы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)</a:t>
            </a:r>
            <a:endParaRPr/>
          </a:p>
        </p:txBody>
      </p:sp>
      <p:sp>
        <p:nvSpPr>
          <p:cNvPr id="41" name="TextBox 41"/>
          <p:cNvSpPr txBox="1"/>
          <p:nvPr/>
        </p:nvSpPr>
        <p:spPr bwMode="auto">
          <a:xfrm>
            <a:off x="8845122" y="4310750"/>
            <a:ext cx="5063968" cy="565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ОСНОВНОЕ</a:t>
            </a:r>
            <a:endParaRPr/>
          </a:p>
        </p:txBody>
      </p:sp>
      <p:sp>
        <p:nvSpPr>
          <p:cNvPr id="42" name="TextBox 42"/>
          <p:cNvSpPr txBox="1"/>
          <p:nvPr/>
        </p:nvSpPr>
        <p:spPr bwMode="auto">
          <a:xfrm>
            <a:off x="9654076" y="4896292"/>
            <a:ext cx="3449405" cy="599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  <a:defRPr/>
            </a:pPr>
            <a:r>
              <a:rPr lang="en-US" sz="53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общее</a:t>
            </a:r>
            <a:endParaRPr lang="en-US" sz="5300">
              <a:solidFill>
                <a:srgbClr val="000000"/>
              </a:solidFill>
              <a:latin typeface="Lumberjack"/>
              <a:ea typeface="Lumberjack"/>
              <a:cs typeface="Lumberjack"/>
            </a:endParaRPr>
          </a:p>
        </p:txBody>
      </p:sp>
      <p:sp>
        <p:nvSpPr>
          <p:cNvPr id="43" name="TextBox 43"/>
          <p:cNvSpPr txBox="1"/>
          <p:nvPr/>
        </p:nvSpPr>
        <p:spPr bwMode="auto">
          <a:xfrm>
            <a:off x="9654411" y="5657403"/>
            <a:ext cx="3449405" cy="452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9"/>
              </a:lnSpc>
              <a:defRPr/>
            </a:pP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(5 - 9 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классы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)</a:t>
            </a:r>
            <a:endParaRPr/>
          </a:p>
        </p:txBody>
      </p:sp>
      <p:sp>
        <p:nvSpPr>
          <p:cNvPr id="44" name="TextBox 44"/>
          <p:cNvSpPr txBox="1"/>
          <p:nvPr/>
        </p:nvSpPr>
        <p:spPr bwMode="auto">
          <a:xfrm>
            <a:off x="13280859" y="4310750"/>
            <a:ext cx="5063968" cy="565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СРЕДНЕЕ</a:t>
            </a:r>
            <a:endParaRPr/>
          </a:p>
        </p:txBody>
      </p:sp>
      <p:sp>
        <p:nvSpPr>
          <p:cNvPr id="45" name="TextBox 45"/>
          <p:cNvSpPr txBox="1"/>
          <p:nvPr/>
        </p:nvSpPr>
        <p:spPr bwMode="auto">
          <a:xfrm>
            <a:off x="14086467" y="4896292"/>
            <a:ext cx="3449405" cy="599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  <a:defRPr/>
            </a:pPr>
            <a:r>
              <a:rPr lang="en-US" sz="53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общее</a:t>
            </a:r>
            <a:endParaRPr lang="en-US" sz="5300">
              <a:solidFill>
                <a:srgbClr val="000000"/>
              </a:solidFill>
              <a:latin typeface="Lumberjack"/>
              <a:ea typeface="Lumberjack"/>
              <a:cs typeface="Lumberjack"/>
            </a:endParaRPr>
          </a:p>
        </p:txBody>
      </p:sp>
      <p:sp>
        <p:nvSpPr>
          <p:cNvPr id="46" name="TextBox 46"/>
          <p:cNvSpPr txBox="1"/>
          <p:nvPr/>
        </p:nvSpPr>
        <p:spPr bwMode="auto">
          <a:xfrm>
            <a:off x="14086467" y="5657403"/>
            <a:ext cx="3449405" cy="90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9"/>
              </a:lnSpc>
              <a:defRPr/>
            </a:pP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(10 - 11 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классы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)</a:t>
            </a:r>
            <a:endParaRPr/>
          </a:p>
        </p:txBody>
      </p:sp>
      <p:sp>
        <p:nvSpPr>
          <p:cNvPr id="47" name="TextBox 47"/>
          <p:cNvSpPr txBox="1"/>
          <p:nvPr/>
        </p:nvSpPr>
        <p:spPr bwMode="auto">
          <a:xfrm>
            <a:off x="5156926" y="8544277"/>
            <a:ext cx="4808660" cy="452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9"/>
              </a:lnSpc>
              <a:defRPr/>
            </a:pP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(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колледж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, 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техникум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)</a:t>
            </a:r>
            <a:endParaRPr/>
          </a:p>
        </p:txBody>
      </p:sp>
      <p:sp>
        <p:nvSpPr>
          <p:cNvPr id="48" name="TextBox 48"/>
          <p:cNvSpPr txBox="1"/>
          <p:nvPr/>
        </p:nvSpPr>
        <p:spPr bwMode="auto">
          <a:xfrm>
            <a:off x="12747222" y="7261578"/>
            <a:ext cx="3503209" cy="565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ВЫСШЕЕ</a:t>
            </a:r>
            <a:endParaRPr/>
          </a:p>
        </p:txBody>
      </p:sp>
      <p:sp>
        <p:nvSpPr>
          <p:cNvPr id="49" name="TextBox 49"/>
          <p:cNvSpPr txBox="1"/>
          <p:nvPr/>
        </p:nvSpPr>
        <p:spPr bwMode="auto">
          <a:xfrm>
            <a:off x="11734758" y="7794027"/>
            <a:ext cx="5650849" cy="135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9"/>
              </a:lnSpc>
              <a:defRPr/>
            </a:pP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(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бакалавриат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, 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магистратура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, 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кадры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высшей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квалификации</a:t>
            </a:r>
            <a:r>
              <a:rPr lang="en-US" sz="4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)</a:t>
            </a:r>
            <a:endParaRPr/>
          </a:p>
        </p:txBody>
      </p:sp>
      <p:sp>
        <p:nvSpPr>
          <p:cNvPr id="50" name="Freeform 50"/>
          <p:cNvSpPr/>
          <p:nvPr/>
        </p:nvSpPr>
        <p:spPr bwMode="auto">
          <a:xfrm rot="3054441">
            <a:off x="629273" y="1412712"/>
            <a:ext cx="3198926" cy="1571472"/>
          </a:xfrm>
          <a:custGeom>
            <a:avLst/>
            <a:gdLst/>
            <a:ahLst/>
            <a:cxnLst/>
            <a:rect l="l" t="t" r="r" b="b"/>
            <a:pathLst>
              <a:path w="3198926" h="1571472" fill="norm" stroke="1" extrusionOk="0">
                <a:moveTo>
                  <a:pt x="0" y="0"/>
                </a:moveTo>
                <a:lnTo>
                  <a:pt x="3198926" y="0"/>
                </a:lnTo>
                <a:lnTo>
                  <a:pt x="3198926" y="1571472"/>
                </a:lnTo>
                <a:lnTo>
                  <a:pt x="0" y="15714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5488550" name="Title 1"/>
          <p:cNvSpPr>
            <a:spLocks noGrp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720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Дополнительное образование - 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162619382" name="Text Placeholder 2"/>
          <p:cNvSpPr>
            <a:spLocks noGrp="1"/>
          </p:cNvSpPr>
          <p:nvPr>
            <p:ph idx="1"/>
          </p:nvPr>
        </p:nvSpPr>
        <p:spPr bwMode="auto">
          <a:xfrm>
            <a:off x="914400" y="2400300"/>
            <a:ext cx="16459200" cy="6788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Clr>
                <a:schemeClr val="accent1"/>
              </a:buClr>
              <a:buFont typeface="Wingdings"/>
              <a:buNone/>
              <a:defRPr/>
            </a:pPr>
            <a:endParaRPr/>
          </a:p>
          <a:p>
            <a:pPr>
              <a:defRPr/>
            </a:pPr>
            <a:r>
              <a:rPr sz="3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Дополнительное образование</a:t>
            </a:r>
            <a:r>
              <a:rPr sz="36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— </a:t>
            </a:r>
            <a:r>
              <a:rPr sz="3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это</a:t>
            </a:r>
            <a:r>
              <a:rPr sz="3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вид образования, направленный на всестороннее удовлетворение образовательных потребностей человека</a:t>
            </a:r>
            <a:r>
              <a:rPr sz="36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0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3600" b="1" i="0" u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интеллектуальном, духовно-нравственном, физическом и профессиональном совершенствовании. </a:t>
            </a:r>
            <a:endParaRPr sz="3600" b="1" i="0" u="none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3600">
              <a:latin typeface="Times New Roman"/>
              <a:cs typeface="Times New Roman"/>
            </a:endParaRPr>
          </a:p>
        </p:txBody>
      </p:sp>
      <p:pic>
        <p:nvPicPr>
          <p:cNvPr id="110225054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523999" y="6135220"/>
            <a:ext cx="3674161" cy="3361764"/>
          </a:xfrm>
          <a:prstGeom prst="rect">
            <a:avLst/>
          </a:prstGeom>
        </p:spPr>
      </p:pic>
      <p:pic>
        <p:nvPicPr>
          <p:cNvPr id="96629423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597462" y="6205257"/>
            <a:ext cx="4343713" cy="2983985"/>
          </a:xfrm>
          <a:prstGeom prst="rect">
            <a:avLst/>
          </a:prstGeom>
        </p:spPr>
      </p:pic>
      <p:pic>
        <p:nvPicPr>
          <p:cNvPr id="1972504091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1906249" y="6205257"/>
            <a:ext cx="4343400" cy="2885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fill="norm" stroke="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A213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 bwMode="auto">
            <a:xfrm>
              <a:off x="0" y="-38100"/>
              <a:ext cx="4816593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 bwMode="auto">
          <a:xfrm>
            <a:off x="3019817" y="966635"/>
            <a:ext cx="12248367" cy="2356512"/>
            <a:chOff x="0" y="0"/>
            <a:chExt cx="3225907" cy="620645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3225907" cy="620645"/>
            </a:xfrm>
            <a:custGeom>
              <a:avLst/>
              <a:gdLst/>
              <a:ahLst/>
              <a:cxnLst/>
              <a:rect l="l" t="t" r="r" b="b"/>
              <a:pathLst>
                <a:path w="3225907" h="620645" fill="norm" stroke="1" extrusionOk="0">
                  <a:moveTo>
                    <a:pt x="32236" y="0"/>
                  </a:moveTo>
                  <a:lnTo>
                    <a:pt x="3193671" y="0"/>
                  </a:lnTo>
                  <a:cubicBezTo>
                    <a:pt x="3202221" y="0"/>
                    <a:pt x="3210420" y="3396"/>
                    <a:pt x="3216466" y="9442"/>
                  </a:cubicBezTo>
                  <a:cubicBezTo>
                    <a:pt x="3222511" y="15487"/>
                    <a:pt x="3225907" y="23686"/>
                    <a:pt x="3225907" y="32236"/>
                  </a:cubicBezTo>
                  <a:lnTo>
                    <a:pt x="3225907" y="588409"/>
                  </a:lnTo>
                  <a:cubicBezTo>
                    <a:pt x="3225907" y="596959"/>
                    <a:pt x="3222511" y="605158"/>
                    <a:pt x="3216466" y="611203"/>
                  </a:cubicBezTo>
                  <a:cubicBezTo>
                    <a:pt x="3210420" y="617249"/>
                    <a:pt x="3202221" y="620645"/>
                    <a:pt x="3193671" y="620645"/>
                  </a:cubicBezTo>
                  <a:lnTo>
                    <a:pt x="32236" y="620645"/>
                  </a:lnTo>
                  <a:cubicBezTo>
                    <a:pt x="23686" y="620645"/>
                    <a:pt x="15487" y="617249"/>
                    <a:pt x="9442" y="611203"/>
                  </a:cubicBezTo>
                  <a:cubicBezTo>
                    <a:pt x="3396" y="605158"/>
                    <a:pt x="0" y="596959"/>
                    <a:pt x="0" y="588409"/>
                  </a:cubicBezTo>
                  <a:lnTo>
                    <a:pt x="0" y="32236"/>
                  </a:lnTo>
                  <a:cubicBezTo>
                    <a:pt x="0" y="23686"/>
                    <a:pt x="3396" y="15487"/>
                    <a:pt x="9442" y="9442"/>
                  </a:cubicBezTo>
                  <a:cubicBezTo>
                    <a:pt x="15487" y="3396"/>
                    <a:pt x="23686" y="0"/>
                    <a:pt x="32236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19050" cap="rnd">
              <a:solidFill>
                <a:srgbClr val="000000">
                  <a:alpha val="89804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3225907" cy="65874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 bwMode="auto">
          <a:xfrm>
            <a:off x="730745" y="3969484"/>
            <a:ext cx="16826511" cy="3597155"/>
            <a:chOff x="0" y="0"/>
            <a:chExt cx="4431674" cy="947399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4431674" cy="947399"/>
            </a:xfrm>
            <a:custGeom>
              <a:avLst/>
              <a:gdLst/>
              <a:ahLst/>
              <a:cxnLst/>
              <a:rect l="l" t="t" r="r" b="b"/>
              <a:pathLst>
                <a:path w="4431674" h="947399" fill="norm" stroke="1" extrusionOk="0">
                  <a:moveTo>
                    <a:pt x="23465" y="0"/>
                  </a:moveTo>
                  <a:lnTo>
                    <a:pt x="4408208" y="0"/>
                  </a:lnTo>
                  <a:cubicBezTo>
                    <a:pt x="4421168" y="0"/>
                    <a:pt x="4431674" y="10506"/>
                    <a:pt x="4431674" y="23465"/>
                  </a:cubicBezTo>
                  <a:lnTo>
                    <a:pt x="4431674" y="923934"/>
                  </a:lnTo>
                  <a:cubicBezTo>
                    <a:pt x="4431674" y="930157"/>
                    <a:pt x="4429201" y="936126"/>
                    <a:pt x="4424801" y="940526"/>
                  </a:cubicBezTo>
                  <a:cubicBezTo>
                    <a:pt x="4420400" y="944927"/>
                    <a:pt x="4414432" y="947399"/>
                    <a:pt x="4408208" y="947399"/>
                  </a:cubicBezTo>
                  <a:lnTo>
                    <a:pt x="23465" y="947399"/>
                  </a:lnTo>
                  <a:cubicBezTo>
                    <a:pt x="17242" y="947399"/>
                    <a:pt x="11273" y="944927"/>
                    <a:pt x="6873" y="940526"/>
                  </a:cubicBezTo>
                  <a:cubicBezTo>
                    <a:pt x="2472" y="936126"/>
                    <a:pt x="0" y="930157"/>
                    <a:pt x="0" y="923934"/>
                  </a:cubicBezTo>
                  <a:lnTo>
                    <a:pt x="0" y="23465"/>
                  </a:lnTo>
                  <a:cubicBezTo>
                    <a:pt x="0" y="17242"/>
                    <a:pt x="2472" y="11273"/>
                    <a:pt x="6873" y="6873"/>
                  </a:cubicBezTo>
                  <a:cubicBezTo>
                    <a:pt x="11273" y="2472"/>
                    <a:pt x="17242" y="0"/>
                    <a:pt x="23465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19050" cap="rnd">
              <a:solidFill>
                <a:srgbClr val="000000">
                  <a:alpha val="89804"/>
                </a:srgbClr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4431674" cy="98549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 bwMode="auto">
          <a:xfrm>
            <a:off x="592021" y="8633143"/>
            <a:ext cx="4855591" cy="1250315"/>
          </a:xfrm>
          <a:custGeom>
            <a:avLst/>
            <a:gdLst/>
            <a:ahLst/>
            <a:cxnLst/>
            <a:rect l="l" t="t" r="r" b="b"/>
            <a:pathLst>
              <a:path w="4855591" h="1250315" fill="norm" stroke="1" extrusionOk="0">
                <a:moveTo>
                  <a:pt x="0" y="0"/>
                </a:moveTo>
                <a:lnTo>
                  <a:pt x="4855591" y="0"/>
                </a:lnTo>
                <a:lnTo>
                  <a:pt x="4855591" y="1250314"/>
                </a:lnTo>
                <a:lnTo>
                  <a:pt x="0" y="12503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12" name="Freeform 12"/>
          <p:cNvSpPr/>
          <p:nvPr/>
        </p:nvSpPr>
        <p:spPr bwMode="auto">
          <a:xfrm flipH="1">
            <a:off x="12701665" y="8007985"/>
            <a:ext cx="4855591" cy="1250315"/>
          </a:xfrm>
          <a:custGeom>
            <a:avLst/>
            <a:gdLst/>
            <a:ahLst/>
            <a:cxnLst/>
            <a:rect l="l" t="t" r="r" b="b"/>
            <a:pathLst>
              <a:path w="4855591" h="1250315" fill="norm" stroke="1" extrusionOk="0">
                <a:moveTo>
                  <a:pt x="4855590" y="0"/>
                </a:moveTo>
                <a:lnTo>
                  <a:pt x="0" y="0"/>
                </a:lnTo>
                <a:lnTo>
                  <a:pt x="0" y="1250315"/>
                </a:lnTo>
                <a:lnTo>
                  <a:pt x="4855590" y="1250315"/>
                </a:lnTo>
                <a:lnTo>
                  <a:pt x="485559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13" name="Freeform 13"/>
          <p:cNvSpPr/>
          <p:nvPr/>
        </p:nvSpPr>
        <p:spPr bwMode="auto">
          <a:xfrm>
            <a:off x="15579965" y="264959"/>
            <a:ext cx="1977290" cy="3704525"/>
          </a:xfrm>
          <a:custGeom>
            <a:avLst/>
            <a:gdLst/>
            <a:ahLst/>
            <a:cxnLst/>
            <a:rect l="l" t="t" r="r" b="b"/>
            <a:pathLst>
              <a:path w="1977290" h="3704525" fill="norm" stroke="1" extrusionOk="0">
                <a:moveTo>
                  <a:pt x="0" y="0"/>
                </a:moveTo>
                <a:lnTo>
                  <a:pt x="1977290" y="0"/>
                </a:lnTo>
                <a:lnTo>
                  <a:pt x="1977290" y="3704525"/>
                </a:lnTo>
                <a:lnTo>
                  <a:pt x="0" y="3704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14" name="Freeform 14"/>
          <p:cNvSpPr/>
          <p:nvPr/>
        </p:nvSpPr>
        <p:spPr bwMode="auto">
          <a:xfrm>
            <a:off x="7783756" y="7691781"/>
            <a:ext cx="2581764" cy="2478495"/>
          </a:xfrm>
          <a:custGeom>
            <a:avLst/>
            <a:gdLst/>
            <a:ahLst/>
            <a:cxnLst/>
            <a:rect l="l" t="t" r="r" b="b"/>
            <a:pathLst>
              <a:path w="2581765" h="2478495" fill="norm" stroke="1" extrusionOk="0">
                <a:moveTo>
                  <a:pt x="0" y="0"/>
                </a:moveTo>
                <a:lnTo>
                  <a:pt x="2581765" y="0"/>
                </a:lnTo>
                <a:lnTo>
                  <a:pt x="2581765" y="2478494"/>
                </a:lnTo>
                <a:lnTo>
                  <a:pt x="0" y="24784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15" name="TextBox 15"/>
          <p:cNvSpPr txBox="1"/>
          <p:nvPr/>
        </p:nvSpPr>
        <p:spPr bwMode="auto">
          <a:xfrm flipH="0" flipV="0">
            <a:off x="730743" y="3969483"/>
            <a:ext cx="16831549" cy="379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7"/>
              </a:lnSpc>
              <a:defRPr/>
            </a:pP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Общее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образование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направлено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на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приобретение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знаний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,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умений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и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навыков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,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необходимых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человеку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для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жизни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,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дальнейшей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учёбы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,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выбора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профессии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и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получения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профессионального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</a:t>
            </a:r>
            <a:r>
              <a:rPr lang="en-US" sz="61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образования</a:t>
            </a:r>
            <a:endParaRPr lang="en-US" sz="6100">
              <a:solidFill>
                <a:srgbClr val="000000"/>
              </a:solidFill>
              <a:latin typeface="Lumberjack"/>
              <a:ea typeface="Lumberjack"/>
              <a:cs typeface="Lumberjack"/>
            </a:endParaRPr>
          </a:p>
        </p:txBody>
      </p:sp>
      <p:sp>
        <p:nvSpPr>
          <p:cNvPr id="16" name="TextBox 16"/>
          <p:cNvSpPr txBox="1"/>
          <p:nvPr/>
        </p:nvSpPr>
        <p:spPr bwMode="auto">
          <a:xfrm>
            <a:off x="3395828" y="1101330"/>
            <a:ext cx="11499939" cy="1952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5"/>
              </a:lnSpc>
              <a:defRPr/>
            </a:pPr>
            <a:r>
              <a:rPr lang="en-US" sz="6100">
                <a:solidFill>
                  <a:srgbClr val="000000"/>
                </a:solidFill>
                <a:latin typeface="Samaritan"/>
                <a:ea typeface="Samaritan"/>
                <a:cs typeface="Samaritan"/>
              </a:rPr>
              <a:t>ШКОЛА ДАЁТ РЕБЁНКУ ОБЩЕЕ ОБРАЗОВАНИЕ</a:t>
            </a:r>
            <a:endParaRPr/>
          </a:p>
        </p:txBody>
      </p:sp>
      <p:sp>
        <p:nvSpPr>
          <p:cNvPr id="17" name="Freeform 17"/>
          <p:cNvSpPr/>
          <p:nvPr/>
        </p:nvSpPr>
        <p:spPr bwMode="auto">
          <a:xfrm rot="-2791632" flipH="1">
            <a:off x="71193" y="1180550"/>
            <a:ext cx="3198926" cy="1571472"/>
          </a:xfrm>
          <a:custGeom>
            <a:avLst/>
            <a:gdLst/>
            <a:ahLst/>
            <a:cxnLst/>
            <a:rect l="l" t="t" r="r" b="b"/>
            <a:pathLst>
              <a:path w="3198926" h="1571472" fill="norm" stroke="1" extrusionOk="0">
                <a:moveTo>
                  <a:pt x="3198926" y="0"/>
                </a:moveTo>
                <a:lnTo>
                  <a:pt x="0" y="0"/>
                </a:lnTo>
                <a:lnTo>
                  <a:pt x="0" y="1571472"/>
                </a:lnTo>
                <a:lnTo>
                  <a:pt x="3198926" y="1571472"/>
                </a:lnTo>
                <a:lnTo>
                  <a:pt x="3198926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fill="norm" stroke="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A213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 bwMode="auto">
            <a:xfrm>
              <a:off x="0" y="-38100"/>
              <a:ext cx="4816593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 bwMode="auto">
          <a:xfrm>
            <a:off x="3847151" y="461594"/>
            <a:ext cx="10870422" cy="2219756"/>
            <a:chOff x="0" y="0"/>
            <a:chExt cx="2862992" cy="584626"/>
          </a:xfrm>
        </p:grpSpPr>
        <p:sp>
          <p:nvSpPr>
            <p:cNvPr id="6" name="Freeform 6"/>
            <p:cNvSpPr/>
            <p:nvPr/>
          </p:nvSpPr>
          <p:spPr bwMode="auto">
            <a:xfrm>
              <a:off x="0" y="0"/>
              <a:ext cx="2862992" cy="584626"/>
            </a:xfrm>
            <a:custGeom>
              <a:avLst/>
              <a:gdLst/>
              <a:ahLst/>
              <a:cxnLst/>
              <a:rect l="l" t="t" r="r" b="b"/>
              <a:pathLst>
                <a:path w="2862992" h="584627" fill="norm" stroke="1" extrusionOk="0">
                  <a:moveTo>
                    <a:pt x="36322" y="0"/>
                  </a:moveTo>
                  <a:lnTo>
                    <a:pt x="2826670" y="0"/>
                  </a:lnTo>
                  <a:cubicBezTo>
                    <a:pt x="2846730" y="0"/>
                    <a:pt x="2862992" y="16262"/>
                    <a:pt x="2862992" y="36322"/>
                  </a:cubicBezTo>
                  <a:lnTo>
                    <a:pt x="2862992" y="548305"/>
                  </a:lnTo>
                  <a:cubicBezTo>
                    <a:pt x="2862992" y="557938"/>
                    <a:pt x="2859165" y="567177"/>
                    <a:pt x="2852353" y="573989"/>
                  </a:cubicBezTo>
                  <a:cubicBezTo>
                    <a:pt x="2845542" y="580800"/>
                    <a:pt x="2836303" y="584627"/>
                    <a:pt x="2826670" y="584627"/>
                  </a:cubicBezTo>
                  <a:lnTo>
                    <a:pt x="36322" y="584627"/>
                  </a:lnTo>
                  <a:cubicBezTo>
                    <a:pt x="16262" y="584627"/>
                    <a:pt x="0" y="568365"/>
                    <a:pt x="0" y="548305"/>
                  </a:cubicBezTo>
                  <a:lnTo>
                    <a:pt x="0" y="36322"/>
                  </a:lnTo>
                  <a:cubicBezTo>
                    <a:pt x="0" y="16262"/>
                    <a:pt x="16262" y="0"/>
                    <a:pt x="36322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19050" cap="rnd">
              <a:solidFill>
                <a:srgbClr val="000000">
                  <a:alpha val="80000"/>
                </a:srgbClr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 bwMode="auto">
            <a:xfrm>
              <a:off x="0" y="-38100"/>
              <a:ext cx="2862992" cy="62272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 bwMode="auto">
          <a:xfrm>
            <a:off x="6380541" y="3435122"/>
            <a:ext cx="5494442" cy="1983306"/>
            <a:chOff x="0" y="0"/>
            <a:chExt cx="1447096" cy="522352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1447096" cy="522352"/>
            </a:xfrm>
            <a:custGeom>
              <a:avLst/>
              <a:gdLst/>
              <a:ahLst/>
              <a:cxnLst/>
              <a:rect l="l" t="t" r="r" b="b"/>
              <a:pathLst>
                <a:path w="1447096" h="522352" fill="norm" stroke="1" extrusionOk="0">
                  <a:moveTo>
                    <a:pt x="723548" y="0"/>
                  </a:moveTo>
                  <a:cubicBezTo>
                    <a:pt x="323943" y="0"/>
                    <a:pt x="0" y="116933"/>
                    <a:pt x="0" y="261176"/>
                  </a:cubicBezTo>
                  <a:cubicBezTo>
                    <a:pt x="0" y="405420"/>
                    <a:pt x="323943" y="522352"/>
                    <a:pt x="723548" y="522352"/>
                  </a:cubicBezTo>
                  <a:cubicBezTo>
                    <a:pt x="1123152" y="522352"/>
                    <a:pt x="1447096" y="405420"/>
                    <a:pt x="1447096" y="261176"/>
                  </a:cubicBezTo>
                  <a:cubicBezTo>
                    <a:pt x="1447096" y="116933"/>
                    <a:pt x="1123152" y="0"/>
                    <a:pt x="723548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 bwMode="auto">
            <a:xfrm>
              <a:off x="135665" y="10871"/>
              <a:ext cx="1175765" cy="46251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 bwMode="auto">
          <a:xfrm>
            <a:off x="285906" y="3435122"/>
            <a:ext cx="5673979" cy="1983306"/>
            <a:chOff x="0" y="0"/>
            <a:chExt cx="1494381" cy="522352"/>
          </a:xfrm>
        </p:grpSpPr>
        <p:sp>
          <p:nvSpPr>
            <p:cNvPr id="12" name="Freeform 12"/>
            <p:cNvSpPr/>
            <p:nvPr/>
          </p:nvSpPr>
          <p:spPr bwMode="auto">
            <a:xfrm>
              <a:off x="0" y="0"/>
              <a:ext cx="1494381" cy="522352"/>
            </a:xfrm>
            <a:custGeom>
              <a:avLst/>
              <a:gdLst/>
              <a:ahLst/>
              <a:cxnLst/>
              <a:rect l="l" t="t" r="r" b="b"/>
              <a:pathLst>
                <a:path w="1494381" h="522352" fill="norm" stroke="1" extrusionOk="0">
                  <a:moveTo>
                    <a:pt x="747191" y="0"/>
                  </a:moveTo>
                  <a:cubicBezTo>
                    <a:pt x="334529" y="0"/>
                    <a:pt x="0" y="116933"/>
                    <a:pt x="0" y="261176"/>
                  </a:cubicBezTo>
                  <a:cubicBezTo>
                    <a:pt x="0" y="405420"/>
                    <a:pt x="334529" y="522352"/>
                    <a:pt x="747191" y="522352"/>
                  </a:cubicBezTo>
                  <a:cubicBezTo>
                    <a:pt x="1159853" y="522352"/>
                    <a:pt x="1494381" y="405420"/>
                    <a:pt x="1494381" y="261176"/>
                  </a:cubicBezTo>
                  <a:cubicBezTo>
                    <a:pt x="1494381" y="116933"/>
                    <a:pt x="1159853" y="0"/>
                    <a:pt x="747191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id="13" name="TextBox 13"/>
            <p:cNvSpPr txBox="1"/>
            <p:nvPr/>
          </p:nvSpPr>
          <p:spPr bwMode="auto">
            <a:xfrm>
              <a:off x="140098" y="10871"/>
              <a:ext cx="1214185" cy="46251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 bwMode="auto">
          <a:xfrm>
            <a:off x="12265508" y="3435122"/>
            <a:ext cx="5706672" cy="1983306"/>
            <a:chOff x="0" y="0"/>
            <a:chExt cx="1502992" cy="522352"/>
          </a:xfrm>
        </p:grpSpPr>
        <p:sp>
          <p:nvSpPr>
            <p:cNvPr id="15" name="Freeform 15"/>
            <p:cNvSpPr/>
            <p:nvPr/>
          </p:nvSpPr>
          <p:spPr bwMode="auto">
            <a:xfrm>
              <a:off x="0" y="0"/>
              <a:ext cx="1502992" cy="522352"/>
            </a:xfrm>
            <a:custGeom>
              <a:avLst/>
              <a:gdLst/>
              <a:ahLst/>
              <a:cxnLst/>
              <a:rect l="l" t="t" r="r" b="b"/>
              <a:pathLst>
                <a:path w="1502992" h="522352" fill="norm" stroke="1" extrusionOk="0">
                  <a:moveTo>
                    <a:pt x="751496" y="0"/>
                  </a:moveTo>
                  <a:cubicBezTo>
                    <a:pt x="336456" y="0"/>
                    <a:pt x="0" y="116933"/>
                    <a:pt x="0" y="261176"/>
                  </a:cubicBezTo>
                  <a:cubicBezTo>
                    <a:pt x="0" y="405420"/>
                    <a:pt x="336456" y="522352"/>
                    <a:pt x="751496" y="522352"/>
                  </a:cubicBezTo>
                  <a:cubicBezTo>
                    <a:pt x="1166535" y="522352"/>
                    <a:pt x="1502992" y="405420"/>
                    <a:pt x="1502992" y="261176"/>
                  </a:cubicBezTo>
                  <a:cubicBezTo>
                    <a:pt x="1502992" y="116933"/>
                    <a:pt x="1166535" y="0"/>
                    <a:pt x="75149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lgDash"/>
              <a:miter/>
            </a:ln>
          </p:spPr>
        </p:sp>
        <p:sp>
          <p:nvSpPr>
            <p:cNvPr id="16" name="TextBox 16"/>
            <p:cNvSpPr txBox="1"/>
            <p:nvPr/>
          </p:nvSpPr>
          <p:spPr bwMode="auto">
            <a:xfrm>
              <a:off x="140905" y="10871"/>
              <a:ext cx="1221181" cy="46251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 bwMode="auto">
          <a:xfrm>
            <a:off x="551435" y="5810094"/>
            <a:ext cx="5175614" cy="4476906"/>
          </a:xfrm>
          <a:custGeom>
            <a:avLst/>
            <a:gdLst/>
            <a:ahLst/>
            <a:cxnLst/>
            <a:rect l="l" t="t" r="r" b="b"/>
            <a:pathLst>
              <a:path w="5175614" h="4476906" fill="norm" stroke="1" extrusionOk="0">
                <a:moveTo>
                  <a:pt x="0" y="0"/>
                </a:moveTo>
                <a:lnTo>
                  <a:pt x="5175613" y="0"/>
                </a:lnTo>
                <a:lnTo>
                  <a:pt x="5175613" y="4476906"/>
                </a:lnTo>
                <a:lnTo>
                  <a:pt x="0" y="44769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18" name="Freeform 18"/>
          <p:cNvSpPr/>
          <p:nvPr/>
        </p:nvSpPr>
        <p:spPr bwMode="auto">
          <a:xfrm>
            <a:off x="6542843" y="5810094"/>
            <a:ext cx="5649600" cy="3064908"/>
          </a:xfrm>
          <a:custGeom>
            <a:avLst/>
            <a:gdLst/>
            <a:ahLst/>
            <a:cxnLst/>
            <a:rect l="l" t="t" r="r" b="b"/>
            <a:pathLst>
              <a:path w="5649600" h="3064908" fill="norm" stroke="1" extrusionOk="0">
                <a:moveTo>
                  <a:pt x="0" y="0"/>
                </a:moveTo>
                <a:lnTo>
                  <a:pt x="5649600" y="0"/>
                </a:lnTo>
                <a:lnTo>
                  <a:pt x="5649600" y="3064908"/>
                </a:lnTo>
                <a:lnTo>
                  <a:pt x="0" y="3064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19" name="Freeform 19"/>
          <p:cNvSpPr/>
          <p:nvPr/>
        </p:nvSpPr>
        <p:spPr bwMode="auto">
          <a:xfrm>
            <a:off x="13008238" y="5810094"/>
            <a:ext cx="4281041" cy="4476906"/>
          </a:xfrm>
          <a:custGeom>
            <a:avLst/>
            <a:gdLst/>
            <a:ahLst/>
            <a:cxnLst/>
            <a:rect l="l" t="t" r="r" b="b"/>
            <a:pathLst>
              <a:path w="4281041" h="4476906" fill="norm" stroke="1" extrusionOk="0">
                <a:moveTo>
                  <a:pt x="0" y="0"/>
                </a:moveTo>
                <a:lnTo>
                  <a:pt x="4281041" y="0"/>
                </a:lnTo>
                <a:lnTo>
                  <a:pt x="4281041" y="4476906"/>
                </a:lnTo>
                <a:lnTo>
                  <a:pt x="0" y="44769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20" name="TextBox 20"/>
          <p:cNvSpPr txBox="1"/>
          <p:nvPr/>
        </p:nvSpPr>
        <p:spPr bwMode="auto">
          <a:xfrm>
            <a:off x="3487727" y="679932"/>
            <a:ext cx="11592862" cy="169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  <a:defRPr/>
            </a:pPr>
            <a:r>
              <a:rPr lang="en-US" sz="6000" b="1">
                <a:solidFill>
                  <a:srgbClr val="000000"/>
                </a:solidFill>
                <a:latin typeface="Samaritan Bold"/>
                <a:ea typeface="Samaritan Bold"/>
                <a:cs typeface="Samaritan Bold"/>
              </a:rPr>
              <a:t>ПУТИ ПОЛУЧЕНИЯ ОБРАЗОВАНИЯ В РФ</a:t>
            </a:r>
            <a:endParaRPr/>
          </a:p>
        </p:txBody>
      </p:sp>
      <p:sp>
        <p:nvSpPr>
          <p:cNvPr id="21" name="TextBox 21"/>
          <p:cNvSpPr txBox="1"/>
          <p:nvPr/>
        </p:nvSpPr>
        <p:spPr bwMode="auto">
          <a:xfrm>
            <a:off x="285904" y="3906073"/>
            <a:ext cx="5710270" cy="115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В</a:t>
            </a: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УЧЕБНЫХ ЗАВЕДЕНИЯХ</a:t>
            </a:r>
            <a:endParaRPr/>
          </a:p>
        </p:txBody>
      </p:sp>
      <p:sp>
        <p:nvSpPr>
          <p:cNvPr id="22" name="TextBox 22"/>
          <p:cNvSpPr txBox="1"/>
          <p:nvPr/>
        </p:nvSpPr>
        <p:spPr bwMode="auto">
          <a:xfrm>
            <a:off x="6274424" y="3906073"/>
            <a:ext cx="5710270" cy="115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ОБРАЗОВАНИЕ </a:t>
            </a: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В</a:t>
            </a: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 СЕМЬЕ</a:t>
            </a:r>
            <a:endParaRPr/>
          </a:p>
        </p:txBody>
      </p:sp>
      <p:sp>
        <p:nvSpPr>
          <p:cNvPr id="23" name="TextBox 23"/>
          <p:cNvSpPr txBox="1"/>
          <p:nvPr/>
        </p:nvSpPr>
        <p:spPr bwMode="auto">
          <a:xfrm>
            <a:off x="12295422" y="4191823"/>
            <a:ext cx="5710270" cy="115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  <a:defRPr/>
            </a:pPr>
            <a:r>
              <a:rPr lang="en-US" sz="5000">
                <a:solidFill>
                  <a:srgbClr val="000000"/>
                </a:solidFill>
                <a:latin typeface="Lumberjack"/>
                <a:ea typeface="Lumberjack"/>
                <a:cs typeface="Lumberjack"/>
              </a:rPr>
              <a:t>САМООБРАЗОВАНИЕ</a:t>
            </a:r>
            <a:endParaRPr/>
          </a:p>
        </p:txBody>
      </p:sp>
      <p:sp>
        <p:nvSpPr>
          <p:cNvPr id="24" name="Freeform 24"/>
          <p:cNvSpPr/>
          <p:nvPr/>
        </p:nvSpPr>
        <p:spPr bwMode="auto">
          <a:xfrm rot="-544374" flipH="1">
            <a:off x="7960399" y="8963158"/>
            <a:ext cx="2334725" cy="1146934"/>
          </a:xfrm>
          <a:custGeom>
            <a:avLst/>
            <a:gdLst/>
            <a:ahLst/>
            <a:cxnLst/>
            <a:rect l="l" t="t" r="r" b="b"/>
            <a:pathLst>
              <a:path w="2334725" h="1146934" fill="norm" stroke="1" extrusionOk="0">
                <a:moveTo>
                  <a:pt x="2334725" y="0"/>
                </a:moveTo>
                <a:lnTo>
                  <a:pt x="0" y="0"/>
                </a:lnTo>
                <a:lnTo>
                  <a:pt x="0" y="1146934"/>
                </a:lnTo>
                <a:lnTo>
                  <a:pt x="2334725" y="1146934"/>
                </a:lnTo>
                <a:lnTo>
                  <a:pt x="2334725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25" name="Freeform 25"/>
          <p:cNvSpPr/>
          <p:nvPr/>
        </p:nvSpPr>
        <p:spPr bwMode="auto">
          <a:xfrm rot="7002015" flipH="1">
            <a:off x="15073081" y="735048"/>
            <a:ext cx="3405290" cy="1672849"/>
          </a:xfrm>
          <a:custGeom>
            <a:avLst/>
            <a:gdLst/>
            <a:ahLst/>
            <a:cxnLst/>
            <a:rect l="l" t="t" r="r" b="b"/>
            <a:pathLst>
              <a:path w="3405290" h="1672849" fill="norm" stroke="1" extrusionOk="0">
                <a:moveTo>
                  <a:pt x="3405290" y="0"/>
                </a:moveTo>
                <a:lnTo>
                  <a:pt x="0" y="0"/>
                </a:lnTo>
                <a:lnTo>
                  <a:pt x="0" y="1672849"/>
                </a:lnTo>
                <a:lnTo>
                  <a:pt x="3405290" y="1672849"/>
                </a:lnTo>
                <a:lnTo>
                  <a:pt x="340529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26" name="Freeform 26"/>
          <p:cNvSpPr/>
          <p:nvPr/>
        </p:nvSpPr>
        <p:spPr bwMode="auto">
          <a:xfrm rot="-2627802" flipH="1">
            <a:off x="336646" y="945710"/>
            <a:ext cx="3405290" cy="1672849"/>
          </a:xfrm>
          <a:custGeom>
            <a:avLst/>
            <a:gdLst/>
            <a:ahLst/>
            <a:cxnLst/>
            <a:rect l="l" t="t" r="r" b="b"/>
            <a:pathLst>
              <a:path w="3405290" h="1672849" fill="norm" stroke="1" extrusionOk="0">
                <a:moveTo>
                  <a:pt x="3405290" y="0"/>
                </a:moveTo>
                <a:lnTo>
                  <a:pt x="0" y="0"/>
                </a:lnTo>
                <a:lnTo>
                  <a:pt x="0" y="1672849"/>
                </a:lnTo>
                <a:lnTo>
                  <a:pt x="3405290" y="1672849"/>
                </a:lnTo>
                <a:lnTo>
                  <a:pt x="340529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0377392" name=""/>
          <p:cNvSpPr txBox="1"/>
          <p:nvPr/>
        </p:nvSpPr>
        <p:spPr bwMode="auto">
          <a:xfrm flipH="0" flipV="0">
            <a:off x="3671359" y="2773454"/>
            <a:ext cx="12650304" cy="557819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7200">
                <a:solidFill>
                  <a:schemeClr val="bg1"/>
                </a:solidFill>
              </a:rPr>
              <a:t>Эпиграф урока:</a:t>
            </a:r>
            <a:endParaRPr lang="ru-RU" sz="720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7200">
                <a:solidFill>
                  <a:schemeClr val="bg1"/>
                </a:solidFill>
              </a:rPr>
              <a:t>«Знание-самое превосходное из</a:t>
            </a:r>
            <a:endParaRPr lang="ru-RU" sz="720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7200">
                <a:solidFill>
                  <a:schemeClr val="bg1"/>
                </a:solidFill>
              </a:rPr>
              <a:t>владений.Все стремятся к нему,</a:t>
            </a:r>
            <a:endParaRPr lang="ru-RU" sz="720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7200">
                <a:solidFill>
                  <a:schemeClr val="bg1"/>
                </a:solidFill>
              </a:rPr>
              <a:t>само же оно не приходит».</a:t>
            </a:r>
            <a:endParaRPr lang="ru-RU" sz="720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ru-RU" sz="7200">
                <a:solidFill>
                  <a:schemeClr val="bg1"/>
                </a:solidFill>
              </a:rPr>
              <a:t>Аль-Бируни</a:t>
            </a:r>
            <a:endParaRPr lang="ru-RU" sz="7200">
              <a:solidFill>
                <a:schemeClr val="bg1"/>
              </a:solidFill>
            </a:endParaRPr>
          </a:p>
        </p:txBody>
      </p:sp>
      <p:sp>
        <p:nvSpPr>
          <p:cNvPr id="843287790" name="Freeform 12"/>
          <p:cNvSpPr/>
          <p:nvPr/>
        </p:nvSpPr>
        <p:spPr bwMode="auto">
          <a:xfrm flipH="0" flipV="0">
            <a:off x="1308846" y="7157757"/>
            <a:ext cx="2488579" cy="1989043"/>
          </a:xfrm>
          <a:custGeom>
            <a:avLst/>
            <a:gdLst/>
            <a:ahLst/>
            <a:cxnLst/>
            <a:rect l="l" t="t" r="r" b="b"/>
            <a:pathLst>
              <a:path w="1931969" h="1383773" fill="norm" stroke="1" extrusionOk="0">
                <a:moveTo>
                  <a:pt x="0" y="0"/>
                </a:moveTo>
                <a:lnTo>
                  <a:pt x="1931969" y="0"/>
                </a:lnTo>
                <a:lnTo>
                  <a:pt x="1931969" y="1383774"/>
                </a:lnTo>
                <a:lnTo>
                  <a:pt x="0" y="1383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fill="norm" stroke="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A213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 bwMode="auto">
            <a:xfrm>
              <a:off x="0" y="-38100"/>
              <a:ext cx="4816593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 bwMode="auto">
          <a:xfrm>
            <a:off x="5147773" y="2649004"/>
            <a:ext cx="11513323" cy="4159188"/>
          </a:xfrm>
          <a:custGeom>
            <a:avLst/>
            <a:gdLst/>
            <a:ahLst/>
            <a:cxnLst/>
            <a:rect l="l" t="t" r="r" b="b"/>
            <a:pathLst>
              <a:path w="11513323" h="4159188" fill="norm" stroke="1" extrusionOk="0">
                <a:moveTo>
                  <a:pt x="0" y="0"/>
                </a:moveTo>
                <a:lnTo>
                  <a:pt x="11513322" y="0"/>
                </a:lnTo>
                <a:lnTo>
                  <a:pt x="11513322" y="4159187"/>
                </a:lnTo>
                <a:lnTo>
                  <a:pt x="0" y="4159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6" name="TextBox 6"/>
          <p:cNvSpPr txBox="1"/>
          <p:nvPr/>
        </p:nvSpPr>
        <p:spPr bwMode="auto">
          <a:xfrm>
            <a:off x="7753690" y="4174524"/>
            <a:ext cx="7676246" cy="166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1"/>
              </a:lnSpc>
              <a:defRPr/>
            </a:pPr>
            <a:r>
              <a:rPr lang="en-US" sz="3850" b="1">
                <a:solidFill>
                  <a:srgbClr val="000000"/>
                </a:solidFill>
                <a:latin typeface="Samaritan Bold"/>
                <a:ea typeface="Samaritan Bold"/>
                <a:cs typeface="Samaritan Bold"/>
              </a:rPr>
              <a:t>Зачем нужно образование? Приведите не менее трех аргументов</a:t>
            </a:r>
            <a:endParaRPr/>
          </a:p>
        </p:txBody>
      </p:sp>
      <p:sp>
        <p:nvSpPr>
          <p:cNvPr id="7" name="Freeform 7"/>
          <p:cNvSpPr/>
          <p:nvPr/>
        </p:nvSpPr>
        <p:spPr bwMode="auto">
          <a:xfrm rot="10074025" flipH="1">
            <a:off x="12742660" y="227859"/>
            <a:ext cx="4658549" cy="2288512"/>
          </a:xfrm>
          <a:custGeom>
            <a:avLst/>
            <a:gdLst/>
            <a:ahLst/>
            <a:cxnLst/>
            <a:rect l="l" t="t" r="r" b="b"/>
            <a:pathLst>
              <a:path w="4658549" h="2288512" fill="norm" stroke="1" extrusionOk="0">
                <a:moveTo>
                  <a:pt x="4658549" y="0"/>
                </a:moveTo>
                <a:lnTo>
                  <a:pt x="0" y="0"/>
                </a:lnTo>
                <a:lnTo>
                  <a:pt x="0" y="2288513"/>
                </a:lnTo>
                <a:lnTo>
                  <a:pt x="4658549" y="2288513"/>
                </a:lnTo>
                <a:lnTo>
                  <a:pt x="4658549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8" name="Freeform 8"/>
          <p:cNvSpPr/>
          <p:nvPr/>
        </p:nvSpPr>
        <p:spPr bwMode="auto">
          <a:xfrm>
            <a:off x="1414785" y="642728"/>
            <a:ext cx="2911182" cy="8171739"/>
          </a:xfrm>
          <a:custGeom>
            <a:avLst/>
            <a:gdLst/>
            <a:ahLst/>
            <a:cxnLst/>
            <a:rect l="l" t="t" r="r" b="b"/>
            <a:pathLst>
              <a:path w="2911182" h="8171739" fill="norm" stroke="1" extrusionOk="0">
                <a:moveTo>
                  <a:pt x="0" y="0"/>
                </a:moveTo>
                <a:lnTo>
                  <a:pt x="2911182" y="0"/>
                </a:lnTo>
                <a:lnTo>
                  <a:pt x="2911182" y="8171739"/>
                </a:lnTo>
                <a:lnTo>
                  <a:pt x="0" y="81717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9" name="Freeform 9"/>
          <p:cNvSpPr/>
          <p:nvPr/>
        </p:nvSpPr>
        <p:spPr bwMode="auto">
          <a:xfrm rot="-934867" flipH="1">
            <a:off x="6416038" y="7195190"/>
            <a:ext cx="6134509" cy="3013578"/>
          </a:xfrm>
          <a:custGeom>
            <a:avLst/>
            <a:gdLst/>
            <a:ahLst/>
            <a:cxnLst/>
            <a:rect l="l" t="t" r="r" b="b"/>
            <a:pathLst>
              <a:path w="6134509" h="3013578" fill="norm" stroke="1" extrusionOk="0">
                <a:moveTo>
                  <a:pt x="6134510" y="0"/>
                </a:moveTo>
                <a:lnTo>
                  <a:pt x="0" y="0"/>
                </a:lnTo>
                <a:lnTo>
                  <a:pt x="0" y="3013578"/>
                </a:lnTo>
                <a:lnTo>
                  <a:pt x="6134510" y="3013578"/>
                </a:lnTo>
                <a:lnTo>
                  <a:pt x="613451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32789" y="940950"/>
            <a:ext cx="12000351" cy="8317350"/>
            <a:chOff x="0" y="0"/>
            <a:chExt cx="3160586" cy="2190578"/>
          </a:xfrm>
        </p:grpSpPr>
        <p:sp>
          <p:nvSpPr>
            <p:cNvPr id="3" name="Freeform 3"/>
            <p:cNvSpPr/>
            <p:nvPr/>
          </p:nvSpPr>
          <p:spPr bwMode="auto">
            <a:xfrm>
              <a:off x="0" y="0"/>
              <a:ext cx="3160586" cy="2190578"/>
            </a:xfrm>
            <a:custGeom>
              <a:avLst/>
              <a:gdLst/>
              <a:ahLst/>
              <a:cxnLst/>
              <a:rect l="l" t="t" r="r" b="b"/>
              <a:pathLst>
                <a:path w="3160586" h="2190578" fill="norm" stroke="1" extrusionOk="0">
                  <a:moveTo>
                    <a:pt x="32902" y="0"/>
                  </a:moveTo>
                  <a:lnTo>
                    <a:pt x="3127684" y="0"/>
                  </a:lnTo>
                  <a:cubicBezTo>
                    <a:pt x="3145855" y="0"/>
                    <a:pt x="3160586" y="14731"/>
                    <a:pt x="3160586" y="32902"/>
                  </a:cubicBezTo>
                  <a:lnTo>
                    <a:pt x="3160586" y="2157675"/>
                  </a:lnTo>
                  <a:cubicBezTo>
                    <a:pt x="3160586" y="2175847"/>
                    <a:pt x="3145855" y="2190578"/>
                    <a:pt x="3127684" y="2190578"/>
                  </a:cubicBezTo>
                  <a:lnTo>
                    <a:pt x="32902" y="2190578"/>
                  </a:lnTo>
                  <a:cubicBezTo>
                    <a:pt x="14731" y="2190578"/>
                    <a:pt x="0" y="2175847"/>
                    <a:pt x="0" y="2157675"/>
                  </a:cubicBezTo>
                  <a:lnTo>
                    <a:pt x="0" y="32902"/>
                  </a:lnTo>
                  <a:cubicBezTo>
                    <a:pt x="0" y="14731"/>
                    <a:pt x="14731" y="0"/>
                    <a:pt x="32902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  <a:ln w="19050" cap="rnd">
              <a:solidFill>
                <a:srgbClr val="000000">
                  <a:alpha val="90980"/>
                </a:srgbClr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 bwMode="auto">
            <a:xfrm>
              <a:off x="0" y="-38100"/>
              <a:ext cx="3160586" cy="222867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ts val="0"/>
                </a:spcBef>
                <a:defRPr/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 bwMode="auto">
          <a:xfrm>
            <a:off x="13251908" y="0"/>
            <a:ext cx="7315200" cy="1682496"/>
          </a:xfrm>
          <a:custGeom>
            <a:avLst/>
            <a:gdLst/>
            <a:ahLst/>
            <a:cxnLst/>
            <a:rect l="l" t="t" r="r" b="b"/>
            <a:pathLst>
              <a:path w="7315200" h="1682496" fill="norm" stroke="1" extrusionOk="0">
                <a:moveTo>
                  <a:pt x="0" y="0"/>
                </a:moveTo>
                <a:lnTo>
                  <a:pt x="7315200" y="0"/>
                </a:lnTo>
                <a:lnTo>
                  <a:pt x="7315200" y="1682496"/>
                </a:lnTo>
                <a:lnTo>
                  <a:pt x="0" y="16824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6" name="Freeform 6"/>
          <p:cNvSpPr/>
          <p:nvPr/>
        </p:nvSpPr>
        <p:spPr bwMode="auto">
          <a:xfrm>
            <a:off x="12841923" y="2484000"/>
            <a:ext cx="4662615" cy="7460183"/>
          </a:xfrm>
          <a:custGeom>
            <a:avLst/>
            <a:gdLst/>
            <a:ahLst/>
            <a:cxnLst/>
            <a:rect l="l" t="t" r="r" b="b"/>
            <a:pathLst>
              <a:path w="4662615" h="7460184" fill="norm" stroke="1" extrusionOk="0">
                <a:moveTo>
                  <a:pt x="0" y="0"/>
                </a:moveTo>
                <a:lnTo>
                  <a:pt x="4662614" y="0"/>
                </a:lnTo>
                <a:lnTo>
                  <a:pt x="4662614" y="7460184"/>
                </a:lnTo>
                <a:lnTo>
                  <a:pt x="0" y="7460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7" name="TextBox 7"/>
          <p:cNvSpPr txBox="1"/>
          <p:nvPr/>
        </p:nvSpPr>
        <p:spPr bwMode="auto">
          <a:xfrm>
            <a:off x="12300939" y="495180"/>
            <a:ext cx="7411846" cy="7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0"/>
              </a:lnSpc>
              <a:defRPr/>
            </a:pPr>
            <a:r>
              <a:rPr lang="en-US" sz="4500" b="1">
                <a:solidFill>
                  <a:srgbClr val="000000"/>
                </a:solidFill>
                <a:latin typeface="Samaritan Bold"/>
                <a:ea typeface="Samaritan Bold"/>
                <a:cs typeface="Samaritan Bold"/>
              </a:rPr>
              <a:t>#6класс</a:t>
            </a:r>
            <a:endParaRPr/>
          </a:p>
        </p:txBody>
      </p:sp>
      <p:grpSp>
        <p:nvGrpSpPr>
          <p:cNvPr id="8" name="Group 8"/>
          <p:cNvGrpSpPr/>
          <p:nvPr/>
        </p:nvGrpSpPr>
        <p:grpSpPr bwMode="auto"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 fill="norm" stroke="1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A213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 bwMode="auto">
            <a:xfrm>
              <a:off x="0" y="-38100"/>
              <a:ext cx="4816593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defRPr/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 bwMode="auto">
          <a:xfrm>
            <a:off x="9685608" y="6490754"/>
            <a:ext cx="2615331" cy="2767546"/>
          </a:xfrm>
          <a:custGeom>
            <a:avLst/>
            <a:gdLst/>
            <a:ahLst/>
            <a:cxnLst/>
            <a:rect l="l" t="t" r="r" b="b"/>
            <a:pathLst>
              <a:path w="2615331" h="2767546" fill="norm" stroke="1" extrusionOk="0">
                <a:moveTo>
                  <a:pt x="0" y="0"/>
                </a:moveTo>
                <a:lnTo>
                  <a:pt x="2615331" y="0"/>
                </a:lnTo>
                <a:lnTo>
                  <a:pt x="2615331" y="2767546"/>
                </a:lnTo>
                <a:lnTo>
                  <a:pt x="0" y="27675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12" name="Freeform 12"/>
          <p:cNvSpPr/>
          <p:nvPr/>
        </p:nvSpPr>
        <p:spPr bwMode="auto">
          <a:xfrm>
            <a:off x="1028700" y="3295599"/>
            <a:ext cx="1931969" cy="1383773"/>
          </a:xfrm>
          <a:custGeom>
            <a:avLst/>
            <a:gdLst/>
            <a:ahLst/>
            <a:cxnLst/>
            <a:rect l="l" t="t" r="r" b="b"/>
            <a:pathLst>
              <a:path w="1931969" h="1383773" fill="norm" stroke="1" extrusionOk="0">
                <a:moveTo>
                  <a:pt x="0" y="0"/>
                </a:moveTo>
                <a:lnTo>
                  <a:pt x="1931969" y="0"/>
                </a:lnTo>
                <a:lnTo>
                  <a:pt x="1931969" y="1383774"/>
                </a:lnTo>
                <a:lnTo>
                  <a:pt x="0" y="13837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13" name="Freeform 13"/>
          <p:cNvSpPr/>
          <p:nvPr/>
        </p:nvSpPr>
        <p:spPr bwMode="auto">
          <a:xfrm>
            <a:off x="3688415" y="3752799"/>
            <a:ext cx="5269448" cy="5183820"/>
          </a:xfrm>
          <a:custGeom>
            <a:avLst/>
            <a:gdLst/>
            <a:ahLst/>
            <a:cxnLst/>
            <a:rect l="l" t="t" r="r" b="b"/>
            <a:pathLst>
              <a:path w="5269448" h="5183820" fill="norm" stroke="1" extrusionOk="0">
                <a:moveTo>
                  <a:pt x="0" y="0"/>
                </a:moveTo>
                <a:lnTo>
                  <a:pt x="5269448" y="0"/>
                </a:lnTo>
                <a:lnTo>
                  <a:pt x="5269448" y="5183820"/>
                </a:lnTo>
                <a:lnTo>
                  <a:pt x="0" y="51838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/>
          </a:blipFill>
        </p:spPr>
      </p:sp>
      <p:sp>
        <p:nvSpPr>
          <p:cNvPr id="14" name="Freeform 14"/>
          <p:cNvSpPr/>
          <p:nvPr/>
        </p:nvSpPr>
        <p:spPr bwMode="auto">
          <a:xfrm rot="1907547">
            <a:off x="620604" y="6457780"/>
            <a:ext cx="3453293" cy="1696430"/>
          </a:xfrm>
          <a:custGeom>
            <a:avLst/>
            <a:gdLst/>
            <a:ahLst/>
            <a:cxnLst/>
            <a:rect l="l" t="t" r="r" b="b"/>
            <a:pathLst>
              <a:path w="3453293" h="1696430" fill="norm" stroke="1" extrusionOk="0">
                <a:moveTo>
                  <a:pt x="0" y="0"/>
                </a:moveTo>
                <a:lnTo>
                  <a:pt x="3453293" y="0"/>
                </a:lnTo>
                <a:lnTo>
                  <a:pt x="3453293" y="1696430"/>
                </a:lnTo>
                <a:lnTo>
                  <a:pt x="0" y="16964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/>
          </a:blipFill>
        </p:spPr>
      </p:sp>
      <p:sp>
        <p:nvSpPr>
          <p:cNvPr id="15" name="TextBox 15"/>
          <p:cNvSpPr txBox="1"/>
          <p:nvPr/>
        </p:nvSpPr>
        <p:spPr bwMode="auto">
          <a:xfrm>
            <a:off x="564988" y="1174062"/>
            <a:ext cx="11739548" cy="21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defRPr/>
            </a:pPr>
            <a:r>
              <a:rPr lang="en-US" sz="6100">
                <a:solidFill>
                  <a:srgbClr val="000000"/>
                </a:solidFill>
                <a:latin typeface="Boulder"/>
                <a:ea typeface="Boulder"/>
                <a:cs typeface="Boulder"/>
              </a:rPr>
              <a:t>Право человека на образование</a:t>
            </a:r>
            <a:endParaRPr/>
          </a:p>
        </p:txBody>
      </p:sp>
      <p:sp>
        <p:nvSpPr>
          <p:cNvPr id="16" name="Freeform 16"/>
          <p:cNvSpPr/>
          <p:nvPr/>
        </p:nvSpPr>
        <p:spPr bwMode="auto">
          <a:xfrm rot="-3684805" flipH="1">
            <a:off x="9003304" y="3831157"/>
            <a:ext cx="3453293" cy="1696430"/>
          </a:xfrm>
          <a:custGeom>
            <a:avLst/>
            <a:gdLst/>
            <a:ahLst/>
            <a:cxnLst/>
            <a:rect l="l" t="t" r="r" b="b"/>
            <a:pathLst>
              <a:path w="3453293" h="1696430" fill="norm" stroke="1" extrusionOk="0">
                <a:moveTo>
                  <a:pt x="3453293" y="0"/>
                </a:moveTo>
                <a:lnTo>
                  <a:pt x="0" y="0"/>
                </a:lnTo>
                <a:lnTo>
                  <a:pt x="0" y="1696431"/>
                </a:lnTo>
                <a:lnTo>
                  <a:pt x="3453293" y="1696431"/>
                </a:lnTo>
                <a:lnTo>
                  <a:pt x="3453293" y="0"/>
                </a:lnTo>
                <a:close/>
              </a:path>
            </a:pathLst>
          </a:custGeom>
          <a:blipFill>
            <a:blip r:embed="rId8"/>
            <a:stretch/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5723828" name=""/>
          <p:cNvSpPr txBox="1"/>
          <p:nvPr/>
        </p:nvSpPr>
        <p:spPr bwMode="auto">
          <a:xfrm flipH="1" flipV="1">
            <a:off x="13280404" y="2451286"/>
            <a:ext cx="70756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191753338" name=""/>
          <p:cNvSpPr txBox="1"/>
          <p:nvPr/>
        </p:nvSpPr>
        <p:spPr bwMode="auto">
          <a:xfrm flipH="0" flipV="0">
            <a:off x="3363198" y="2955551"/>
            <a:ext cx="183636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592446821" name=""/>
          <p:cNvSpPr/>
          <p:nvPr/>
        </p:nvSpPr>
        <p:spPr bwMode="auto">
          <a:xfrm flipH="0" flipV="0">
            <a:off x="1598271" y="3641911"/>
            <a:ext cx="13194666" cy="173772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47141581" name=""/>
          <p:cNvSpPr txBox="1"/>
          <p:nvPr/>
        </p:nvSpPr>
        <p:spPr bwMode="auto">
          <a:xfrm flipH="0" flipV="0">
            <a:off x="2984504" y="2535330"/>
            <a:ext cx="10422201" cy="2286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3600" b="1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Ц</a:t>
            </a:r>
            <a:r>
              <a:rPr sz="3600" b="1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ель урока</a:t>
            </a:r>
            <a:r>
              <a:rPr sz="3600" b="1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3600" b="1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—</a:t>
            </a:r>
            <a:r>
              <a:rPr sz="3600" b="1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3600" b="1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раскрыть роль образования в современном обществе и ценность государственных гарантий на доступность и бесплатность образования</a:t>
            </a:r>
            <a:r>
              <a:rPr sz="3600" b="1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. </a:t>
            </a:r>
            <a:endParaRPr b="1"/>
          </a:p>
        </p:txBody>
      </p:sp>
      <p:pic>
        <p:nvPicPr>
          <p:cNvPr id="132717001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260834" y="5379631"/>
            <a:ext cx="5268025" cy="3411382"/>
          </a:xfrm>
          <a:prstGeom prst="rect">
            <a:avLst/>
          </a:prstGeom>
        </p:spPr>
      </p:pic>
      <p:pic>
        <p:nvPicPr>
          <p:cNvPr id="77022688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9496985" y="5252757"/>
            <a:ext cx="5954558" cy="4244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8717130" name=""/>
          <p:cNvSpPr txBox="1"/>
          <p:nvPr/>
        </p:nvSpPr>
        <p:spPr bwMode="auto">
          <a:xfrm flipH="0" flipV="0">
            <a:off x="603748" y="784410"/>
            <a:ext cx="14592518" cy="92378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 lang="ru-RU" sz="7200"/>
          </a:p>
          <a:p>
            <a:pPr>
              <a:defRPr/>
            </a:pPr>
            <a:endParaRPr sz="3600">
              <a:highlight>
                <a:srgbClr val="808000"/>
              </a:highlight>
            </a:endParaRPr>
          </a:p>
          <a:p>
            <a:pPr>
              <a:defRPr/>
            </a:pPr>
            <a:endParaRPr lang="ru-RU" sz="3600">
              <a:highlight>
                <a:srgbClr val="808000"/>
              </a:highlight>
            </a:endParaRPr>
          </a:p>
          <a:p>
            <a:pPr>
              <a:defRPr/>
            </a:pP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1.Образование России  в прошло</a:t>
            </a: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м и в настоящем </a:t>
            </a: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 </a:t>
            </a: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.</a:t>
            </a:r>
            <a:endParaRPr sz="3600">
              <a:highlight>
                <a:srgbClr val="808000"/>
              </a:highlight>
            </a:endParaRPr>
          </a:p>
          <a:p>
            <a:pPr algn="l">
              <a:defRPr/>
            </a:pPr>
            <a:r>
              <a:rPr lang="ru-RU" sz="3600"/>
              <a:t> </a:t>
            </a:r>
            <a:endParaRPr sz="3600">
              <a:highlight>
                <a:srgbClr val="808000"/>
              </a:highlight>
            </a:endParaRPr>
          </a:p>
          <a:p>
            <a:pPr algn="l">
              <a:defRPr/>
            </a:pP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2</a:t>
            </a: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.</a:t>
            </a: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Что такое образование</a:t>
            </a: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?</a:t>
            </a:r>
            <a:endParaRPr sz="3600" b="1">
              <a:highlight>
                <a:srgbClr val="808000"/>
              </a:highlight>
            </a:endParaRPr>
          </a:p>
          <a:p>
            <a:pPr algn="l">
              <a:defRPr/>
            </a:pPr>
            <a:endParaRPr sz="3600">
              <a:highlight>
                <a:srgbClr val="808000"/>
              </a:highlight>
            </a:endParaRPr>
          </a:p>
          <a:p>
            <a:pPr algn="l">
              <a:defRPr/>
            </a:pP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3</a:t>
            </a: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.Конституция-основной закон РФ.</a:t>
            </a:r>
            <a:endParaRPr sz="3600">
              <a:highlight>
                <a:srgbClr val="808000"/>
              </a:highlight>
            </a:endParaRPr>
          </a:p>
          <a:p>
            <a:pPr algn="l">
              <a:defRPr/>
            </a:pPr>
            <a:endParaRPr sz="3600">
              <a:highlight>
                <a:srgbClr val="808000"/>
              </a:highlight>
            </a:endParaRPr>
          </a:p>
          <a:p>
            <a:pPr algn="l">
              <a:defRPr/>
            </a:pP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4</a:t>
            </a: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.Что собой представляет система образования РФ.</a:t>
            </a:r>
            <a:endParaRPr sz="3600">
              <a:highlight>
                <a:srgbClr val="808000"/>
              </a:highlight>
            </a:endParaRPr>
          </a:p>
          <a:p>
            <a:pPr algn="l">
              <a:defRPr/>
            </a:pPr>
            <a:endParaRPr sz="4800">
              <a:highlight>
                <a:srgbClr val="808000"/>
              </a:highlight>
            </a:endParaRPr>
          </a:p>
          <a:p>
            <a:pPr algn="l">
              <a:defRPr/>
            </a:pP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5</a:t>
            </a: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.Закре</a:t>
            </a: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пление материала.</a:t>
            </a:r>
            <a:endParaRPr sz="3600">
              <a:highlight>
                <a:srgbClr val="808000"/>
              </a:highlight>
            </a:endParaRPr>
          </a:p>
          <a:p>
            <a:pPr algn="l">
              <a:defRPr/>
            </a:pPr>
            <a:endParaRPr sz="3600">
              <a:highlight>
                <a:srgbClr val="808000"/>
              </a:highlight>
            </a:endParaRPr>
          </a:p>
          <a:p>
            <a:pPr algn="l">
              <a:defRPr/>
            </a:pP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6</a:t>
            </a: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.Дом</a:t>
            </a: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ашнее задание </a:t>
            </a: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 </a:t>
            </a:r>
            <a:r>
              <a:rPr sz="3600" b="1" i="0" u="none">
                <a:solidFill>
                  <a:schemeClr val="bg1"/>
                </a:solidFill>
                <a:highlight>
                  <a:srgbClr val="808000"/>
                </a:highlight>
                <a:latin typeface="Arial"/>
                <a:ea typeface="Arial"/>
                <a:cs typeface="Arial"/>
              </a:rPr>
              <a:t>§</a:t>
            </a:r>
            <a:r>
              <a:rPr lang="ru-RU" sz="3600" b="1">
                <a:solidFill>
                  <a:schemeClr val="bg1"/>
                </a:solidFill>
                <a:highlight>
                  <a:srgbClr val="808000"/>
                </a:highlight>
              </a:rPr>
              <a:t> 9 </a:t>
            </a:r>
            <a:r>
              <a:rPr lang="ru-RU" sz="3600">
                <a:highlight>
                  <a:srgbClr val="808000"/>
                </a:highlight>
              </a:rPr>
              <a:t>.</a:t>
            </a:r>
            <a:endParaRPr sz="3600">
              <a:highlight>
                <a:srgbClr val="808000"/>
              </a:highlight>
            </a:endParaRPr>
          </a:p>
          <a:p>
            <a:pPr algn="l">
              <a:defRPr/>
            </a:pPr>
            <a:endParaRPr sz="4800">
              <a:highlight>
                <a:srgbClr val="808000"/>
              </a:highlight>
            </a:endParaRPr>
          </a:p>
        </p:txBody>
      </p:sp>
      <p:sp>
        <p:nvSpPr>
          <p:cNvPr id="1711780434" name=""/>
          <p:cNvSpPr txBox="1"/>
          <p:nvPr/>
        </p:nvSpPr>
        <p:spPr bwMode="auto">
          <a:xfrm flipH="0" flipV="0">
            <a:off x="7369300" y="1596836"/>
            <a:ext cx="6257718" cy="11064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7200">
                <a:solidFill>
                  <a:schemeClr val="bg1"/>
                </a:solidFill>
                <a:highlight>
                  <a:srgbClr val="808000"/>
                </a:highlight>
              </a:rPr>
              <a:t>План урок</a:t>
            </a:r>
            <a:r>
              <a:rPr lang="ru-RU" sz="7200">
                <a:solidFill>
                  <a:schemeClr val="bg1"/>
                </a:solidFill>
                <a:highlight>
                  <a:srgbClr val="808000"/>
                </a:highlight>
              </a:rPr>
              <a:t>а</a:t>
            </a:r>
            <a:r>
              <a:rPr lang="ru-RU" sz="7200">
                <a:solidFill>
                  <a:schemeClr val="bg1"/>
                </a:solidFill>
                <a:highlight>
                  <a:srgbClr val="808000"/>
                </a:highlight>
              </a:rPr>
              <a:t>:</a:t>
            </a:r>
            <a:endParaRPr sz="7200">
              <a:solidFill>
                <a:schemeClr val="bg1"/>
              </a:solidFill>
              <a:highlight>
                <a:srgbClr val="808000"/>
              </a:highlight>
            </a:endParaRPr>
          </a:p>
          <a:p>
            <a:pPr algn="l">
              <a:defRPr/>
            </a:pPr>
            <a:endParaRPr lang="ru-RU" sz="7200">
              <a:highlight>
                <a:srgbClr val="808000"/>
              </a:highlight>
            </a:endParaRPr>
          </a:p>
          <a:p>
            <a:pPr algn="l">
              <a:defRPr/>
            </a:pPr>
            <a:endParaRPr lang="ru-RU" sz="7200">
              <a:highlight>
                <a:srgbClr val="808000"/>
              </a:highlight>
            </a:endParaRPr>
          </a:p>
          <a:p>
            <a:pPr algn="l">
              <a:defRPr/>
            </a:pPr>
            <a:endParaRPr lang="ru-RU" sz="7200">
              <a:highlight>
                <a:srgbClr val="808000"/>
              </a:highlight>
            </a:endParaRPr>
          </a:p>
          <a:p>
            <a:pPr algn="l">
              <a:defRPr/>
            </a:pPr>
            <a:endParaRPr lang="ru-RU" sz="7200">
              <a:highlight>
                <a:srgbClr val="808000"/>
              </a:highlight>
            </a:endParaRPr>
          </a:p>
          <a:p>
            <a:pPr algn="l">
              <a:defRPr/>
            </a:pPr>
            <a:endParaRPr lang="ru-RU" sz="7200">
              <a:highlight>
                <a:srgbClr val="808000"/>
              </a:highlight>
            </a:endParaRPr>
          </a:p>
          <a:p>
            <a:pPr algn="l">
              <a:defRPr/>
            </a:pPr>
            <a:endParaRPr lang="ru-RU" sz="7200">
              <a:highlight>
                <a:srgbClr val="808000"/>
              </a:highlight>
            </a:endParaRPr>
          </a:p>
          <a:p>
            <a:pPr algn="l">
              <a:defRPr/>
            </a:pPr>
            <a:r>
              <a:rPr lang="ru-RU" sz="7200">
                <a:highlight>
                  <a:srgbClr val="808000"/>
                </a:highlight>
              </a:rPr>
              <a:t> </a:t>
            </a:r>
            <a:endParaRPr lang="ru-RU" sz="7200">
              <a:highlight>
                <a:srgbClr val="808000"/>
              </a:highlight>
            </a:endParaRPr>
          </a:p>
          <a:p>
            <a:pPr algn="l">
              <a:defRPr/>
            </a:pPr>
            <a:r>
              <a:rPr lang="ru-RU" sz="7200"/>
              <a:t>.</a:t>
            </a:r>
            <a:endParaRPr sz="7200">
              <a:highlight>
                <a:srgbClr val="808000"/>
              </a:highlight>
            </a:endParaRPr>
          </a:p>
          <a:p>
            <a:pPr algn="l">
              <a:defRPr/>
            </a:pPr>
            <a:endParaRPr sz="7200">
              <a:highlight>
                <a:srgbClr val="808000"/>
              </a:highlight>
            </a:endParaRPr>
          </a:p>
        </p:txBody>
      </p:sp>
      <p:pic>
        <p:nvPicPr>
          <p:cNvPr id="211972663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2187830" y="3879357"/>
            <a:ext cx="5289671" cy="4230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3422543" name=""/>
          <p:cNvSpPr txBox="1"/>
          <p:nvPr/>
        </p:nvSpPr>
        <p:spPr bwMode="auto">
          <a:xfrm flipH="0" flipV="0">
            <a:off x="4035551" y="3249705"/>
            <a:ext cx="183636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14099663" name=""/>
          <p:cNvSpPr txBox="1"/>
          <p:nvPr/>
        </p:nvSpPr>
        <p:spPr bwMode="auto">
          <a:xfrm flipH="0" flipV="0">
            <a:off x="3979521" y="2857500"/>
            <a:ext cx="183636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668124877" name=""/>
          <p:cNvSpPr txBox="1"/>
          <p:nvPr/>
        </p:nvSpPr>
        <p:spPr bwMode="auto">
          <a:xfrm flipH="0" flipV="0">
            <a:off x="1878418" y="3950073"/>
            <a:ext cx="15024214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4800">
                <a:highlight>
                  <a:srgbClr val="808000"/>
                </a:highlight>
              </a:rPr>
              <a:t>Образование  России в прошлом и в настоящем.</a:t>
            </a:r>
            <a:r>
              <a:rPr lang="ru-RU" sz="2800">
                <a:highlight>
                  <a:srgbClr val="808000"/>
                </a:highlight>
              </a:rPr>
              <a:t> </a:t>
            </a:r>
            <a:endParaRPr>
              <a:highlight>
                <a:srgbClr val="808000"/>
              </a:highlight>
            </a:endParaRPr>
          </a:p>
        </p:txBody>
      </p:sp>
      <p:pic>
        <p:nvPicPr>
          <p:cNvPr id="75009719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0" y="0"/>
            <a:ext cx="8335808" cy="3852021"/>
          </a:xfrm>
          <a:prstGeom prst="rect">
            <a:avLst/>
          </a:prstGeom>
        </p:spPr>
      </p:pic>
      <p:pic>
        <p:nvPicPr>
          <p:cNvPr id="191289607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565404" y="5126690"/>
            <a:ext cx="8376395" cy="4272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1800978" name=""/>
          <p:cNvSpPr txBox="1"/>
          <p:nvPr/>
        </p:nvSpPr>
        <p:spPr bwMode="auto">
          <a:xfrm flipH="0" flipV="0">
            <a:off x="1808382" y="5462867"/>
            <a:ext cx="14515387" cy="32617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600" b="1">
                <a:solidFill>
                  <a:schemeClr val="bg1"/>
                </a:solidFill>
              </a:rPr>
              <a:t>Первые школы в древней Руси появились после Крешения Руси в 988 году , при князе Владимире. Они появились при церквях и монастырях.</a:t>
            </a:r>
            <a:endParaRPr sz="26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600" b="1">
                <a:solidFill>
                  <a:schemeClr val="bg1"/>
                </a:solidFill>
              </a:rPr>
              <a:t>В них учились дети дворян. </a:t>
            </a:r>
            <a:endParaRPr sz="26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600" b="1">
                <a:solidFill>
                  <a:schemeClr val="bg1"/>
                </a:solidFill>
              </a:rPr>
              <a:t>При правлении Петра первого , был подписан указ об открытии школ во всех губерниях страны, потому что он понимал для развития страны было необходимо образования населения. В них учились горожане, дети солдат </a:t>
            </a:r>
            <a:endParaRPr sz="26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600" b="1">
                <a:solidFill>
                  <a:schemeClr val="bg1"/>
                </a:solidFill>
              </a:rPr>
              <a:t>и дети дворян. У детей крестьян не было возможности обучаться грамоте, потому что в деревнях не было школ.  </a:t>
            </a:r>
            <a:endParaRPr sz="2600" b="1">
              <a:solidFill>
                <a:schemeClr val="bg1"/>
              </a:solidFill>
            </a:endParaRPr>
          </a:p>
        </p:txBody>
      </p:sp>
      <p:pic>
        <p:nvPicPr>
          <p:cNvPr id="54124420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942976" y="392204"/>
            <a:ext cx="11247903" cy="4734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5445138" name=""/>
          <p:cNvSpPr txBox="1"/>
          <p:nvPr/>
        </p:nvSpPr>
        <p:spPr bwMode="auto">
          <a:xfrm flipH="0" flipV="0">
            <a:off x="4301691" y="3263713"/>
            <a:ext cx="9120610" cy="5185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 sz="2800" b="1">
              <a:solidFill>
                <a:schemeClr val="bg1"/>
              </a:solidFill>
            </a:endParaRPr>
          </a:p>
        </p:txBody>
      </p:sp>
      <p:sp>
        <p:nvSpPr>
          <p:cNvPr id="76018281" name=""/>
          <p:cNvSpPr txBox="1"/>
          <p:nvPr/>
        </p:nvSpPr>
        <p:spPr bwMode="auto">
          <a:xfrm flipH="0" flipV="0">
            <a:off x="1990477" y="2031066"/>
            <a:ext cx="14232190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3600" b="1">
                <a:solidFill>
                  <a:schemeClr val="bg1"/>
                </a:solidFill>
              </a:rPr>
              <a:t>Сравнение школ древней Руси и школ нашего времени</a:t>
            </a:r>
            <a:endParaRPr sz="2800" b="1">
              <a:solidFill>
                <a:schemeClr val="bg1"/>
              </a:solidFill>
            </a:endParaRPr>
          </a:p>
        </p:txBody>
      </p:sp>
      <p:cxnSp>
        <p:nvCxnSpPr>
          <p:cNvPr id="0" name=""/>
          <p:cNvCxnSpPr>
            <a:cxnSpLocks/>
            <a:stCxn id="76018281" idx="2"/>
          </p:cNvCxnSpPr>
          <p:nvPr/>
        </p:nvCxnSpPr>
        <p:spPr bwMode="auto">
          <a:xfrm rot="5399976" flipH="0" flipV="1">
            <a:off x="9503653" y="2274425"/>
            <a:ext cx="2006949" cy="280111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0" name=""/>
          <p:cNvCxnSpPr>
            <a:cxnSpLocks/>
          </p:cNvCxnSpPr>
          <p:nvPr/>
        </p:nvCxnSpPr>
        <p:spPr bwMode="auto">
          <a:xfrm flipH="1" flipV="1">
            <a:off x="5366250" y="2717426"/>
            <a:ext cx="0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0" name=""/>
          <p:cNvCxnSpPr>
            <a:cxnSpLocks/>
          </p:cNvCxnSpPr>
          <p:nvPr/>
        </p:nvCxnSpPr>
        <p:spPr bwMode="auto">
          <a:xfrm flipH="1" flipV="0">
            <a:off x="3559301" y="2549338"/>
            <a:ext cx="2353235" cy="2339226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3043592" name=""/>
          <p:cNvSpPr txBox="1"/>
          <p:nvPr/>
        </p:nvSpPr>
        <p:spPr bwMode="auto">
          <a:xfrm flipH="0" flipV="0">
            <a:off x="953933" y="4916580"/>
            <a:ext cx="6724249" cy="12805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600" b="1">
                <a:solidFill>
                  <a:schemeClr val="bg1"/>
                </a:solidFill>
              </a:rPr>
              <a:t>В Древней Руси не было школ, а там</a:t>
            </a:r>
            <a:endParaRPr sz="26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600" b="1">
                <a:solidFill>
                  <a:schemeClr val="bg1"/>
                </a:solidFill>
              </a:rPr>
              <a:t>где они были, образование могли получить </a:t>
            </a:r>
            <a:endParaRPr sz="26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600" b="1">
                <a:solidFill>
                  <a:schemeClr val="bg1"/>
                </a:solidFill>
              </a:rPr>
              <a:t>не все.</a:t>
            </a:r>
            <a:endParaRPr sz="2600" b="1">
              <a:solidFill>
                <a:schemeClr val="bg1"/>
              </a:solidFill>
            </a:endParaRPr>
          </a:p>
        </p:txBody>
      </p:sp>
      <p:sp>
        <p:nvSpPr>
          <p:cNvPr id="1919903051" name=""/>
          <p:cNvSpPr txBox="1"/>
          <p:nvPr/>
        </p:nvSpPr>
        <p:spPr bwMode="auto">
          <a:xfrm flipH="0" flipV="0">
            <a:off x="9016077" y="4762499"/>
            <a:ext cx="10733355" cy="12805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600" b="1">
                <a:solidFill>
                  <a:schemeClr val="bg1"/>
                </a:solidFill>
              </a:rPr>
              <a:t>В современной Росси образование могут получать все, </a:t>
            </a:r>
            <a:endParaRPr sz="26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600" b="1">
                <a:solidFill>
                  <a:schemeClr val="bg1"/>
                </a:solidFill>
              </a:rPr>
              <a:t>вне зависимости от национальности, религии, рассы,</a:t>
            </a:r>
            <a:endParaRPr sz="2600" b="1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600" b="1">
                <a:solidFill>
                  <a:schemeClr val="bg1"/>
                </a:solidFill>
              </a:rPr>
              <a:t>места жительства.</a:t>
            </a:r>
            <a:endParaRPr sz="2600" b="1">
              <a:solidFill>
                <a:schemeClr val="bg1"/>
              </a:solidFill>
            </a:endParaRPr>
          </a:p>
        </p:txBody>
      </p:sp>
      <p:pic>
        <p:nvPicPr>
          <p:cNvPr id="2500193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794375" y="6247279"/>
            <a:ext cx="3669926" cy="3244102"/>
          </a:xfrm>
          <a:prstGeom prst="rect">
            <a:avLst/>
          </a:prstGeom>
        </p:spPr>
      </p:pic>
      <p:pic>
        <p:nvPicPr>
          <p:cNvPr id="159551855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2201829" y="5897095"/>
            <a:ext cx="4846543" cy="3445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3372189" name=""/>
          <p:cNvSpPr txBox="1"/>
          <p:nvPr/>
        </p:nvSpPr>
        <p:spPr bwMode="auto">
          <a:xfrm flipH="0" flipV="0">
            <a:off x="-435301" y="1484777"/>
            <a:ext cx="15431278" cy="2286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lang="ru-RU" sz="4800"/>
              <a:t>                                      </a:t>
            </a:r>
            <a:endParaRPr lang="ru-RU" sz="720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7200">
                <a:solidFill>
                  <a:schemeClr val="bg1"/>
                </a:solidFill>
              </a:rPr>
              <a:t>  </a:t>
            </a:r>
            <a:r>
              <a:rPr lang="ru-RU" sz="7200" b="1">
                <a:solidFill>
                  <a:schemeClr val="bg1"/>
                </a:solidFill>
              </a:rPr>
              <a:t>ЧТО ТАКОЕ ОБРАЗОВАНИЕ?</a:t>
            </a:r>
            <a:endParaRPr sz="4800"/>
          </a:p>
        </p:txBody>
      </p:sp>
      <p:sp>
        <p:nvSpPr>
          <p:cNvPr id="1765200573" name="Freeform 11"/>
          <p:cNvSpPr/>
          <p:nvPr/>
        </p:nvSpPr>
        <p:spPr bwMode="auto">
          <a:xfrm flipH="0" flipV="0">
            <a:off x="9190257" y="4482352"/>
            <a:ext cx="4874558" cy="4691902"/>
          </a:xfrm>
          <a:custGeom>
            <a:avLst/>
            <a:gdLst/>
            <a:ahLst/>
            <a:cxnLst/>
            <a:rect l="l" t="t" r="r" b="b"/>
            <a:pathLst>
              <a:path w="2615331" h="2767546" fill="norm" stroke="1" extrusionOk="0">
                <a:moveTo>
                  <a:pt x="0" y="0"/>
                </a:moveTo>
                <a:lnTo>
                  <a:pt x="2615331" y="0"/>
                </a:lnTo>
                <a:lnTo>
                  <a:pt x="2615331" y="2767546"/>
                </a:lnTo>
                <a:lnTo>
                  <a:pt x="0" y="2767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pic>
        <p:nvPicPr>
          <p:cNvPr id="3492187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262095" y="4902573"/>
            <a:ext cx="5700992" cy="3992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5000" advClick="1" advTm="60000">
        <p:wheel spokes="1"/>
      </p:transition>
    </mc:Choice>
    <mc:Fallback>
      <p:transition spd="slow" advClick="1" advTm="60000">
        <p:wheel spokes="1"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lassic">
  <a:themeElements>
    <a:clrScheme name="Classic">
      <a:dk1>
        <a:sysClr val="windowText" lastClr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lassic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Standard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ONLYOFFICE/8.2.1.38</Application>
  <PresentationFormat>On-screen Show (4:3)</PresentationFormat>
  <Paragraphs>0</Paragraphs>
  <Slides>20</Slides>
  <Notes>20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Биологическое и социальное в человеке</dc:title>
  <dc:identifier>DAGPnC4Tnfk</dc:identifier>
  <cp:lastModifiedBy/>
  <cp:revision>10</cp:revision>
  <dcterms:created xsi:type="dcterms:W3CDTF">2006-08-16T00:00:00Z</dcterms:created>
  <dcterms:modified xsi:type="dcterms:W3CDTF">2024-11-19T15:28:43Z</dcterms:modified>
</cp:coreProperties>
</file>